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14" r:id="rId3"/>
    <p:sldId id="303" r:id="rId4"/>
    <p:sldId id="304" r:id="rId5"/>
    <p:sldId id="296" r:id="rId6"/>
    <p:sldId id="297" r:id="rId7"/>
    <p:sldId id="274" r:id="rId8"/>
    <p:sldId id="278" r:id="rId9"/>
    <p:sldId id="276" r:id="rId10"/>
    <p:sldId id="308" r:id="rId11"/>
    <p:sldId id="279" r:id="rId12"/>
    <p:sldId id="280" r:id="rId13"/>
    <p:sldId id="281" r:id="rId14"/>
    <p:sldId id="282" r:id="rId15"/>
    <p:sldId id="272" r:id="rId16"/>
    <p:sldId id="273" r:id="rId17"/>
    <p:sldId id="271" r:id="rId18"/>
    <p:sldId id="263" r:id="rId19"/>
    <p:sldId id="265" r:id="rId20"/>
    <p:sldId id="315" r:id="rId21"/>
    <p:sldId id="266" r:id="rId22"/>
    <p:sldId id="316" r:id="rId23"/>
    <p:sldId id="264" r:id="rId24"/>
    <p:sldId id="285" r:id="rId25"/>
    <p:sldId id="286" r:id="rId26"/>
    <p:sldId id="287" r:id="rId27"/>
    <p:sldId id="313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70C0"/>
    <a:srgbClr val="00B0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27" autoAdjust="0"/>
  </p:normalViewPr>
  <p:slideViewPr>
    <p:cSldViewPr>
      <p:cViewPr>
        <p:scale>
          <a:sx n="75" d="100"/>
          <a:sy n="75" d="100"/>
        </p:scale>
        <p:origin x="-1236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F4697-A718-4467-A9A5-7FBF80DF52C1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D3E3-F453-4B9B-A89A-FFBCA18BE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3" name="Google Shape;10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9" name="Google Shape;106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12" name="Google Shape;111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7EA7-CE66-4514-A0E4-D2237EDF1E8D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D28-8CEA-4E69-836D-A10A44D1C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7EA7-CE66-4514-A0E4-D2237EDF1E8D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D28-8CEA-4E69-836D-A10A44D1C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7EA7-CE66-4514-A0E4-D2237EDF1E8D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D28-8CEA-4E69-836D-A10A44D1C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18F5AA-708A-4509-9996-31FAE11E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1B4B-250C-43CF-9874-E489B932668E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E76F-F92B-4106-B5BE-329182CE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1B4B-250C-43CF-9874-E489B932668E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E76F-F92B-4106-B5BE-329182CE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1B4B-250C-43CF-9874-E489B932668E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E76F-F92B-4106-B5BE-329182CE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1B4B-250C-43CF-9874-E489B932668E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E76F-F92B-4106-B5BE-329182CE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1B4B-250C-43CF-9874-E489B932668E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E76F-F92B-4106-B5BE-329182CE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1B4B-250C-43CF-9874-E489B932668E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E76F-F92B-4106-B5BE-329182CE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1B4B-250C-43CF-9874-E489B932668E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E76F-F92B-4106-B5BE-329182CE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7EA7-CE66-4514-A0E4-D2237EDF1E8D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D28-8CEA-4E69-836D-A10A44D1C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1B4B-250C-43CF-9874-E489B932668E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E76F-F92B-4106-B5BE-329182CE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1B4B-250C-43CF-9874-E489B932668E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E76F-F92B-4106-B5BE-329182CE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1B4B-250C-43CF-9874-E489B932668E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E76F-F92B-4106-B5BE-329182CE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1B4B-250C-43CF-9874-E489B932668E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E76F-F92B-4106-B5BE-329182CE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673800" y="539250"/>
            <a:ext cx="7796400" cy="4065000"/>
          </a:xfrm>
          <a:prstGeom prst="rect">
            <a:avLst/>
          </a:prstGeom>
          <a:solidFill>
            <a:srgbClr val="FFFFFF"/>
          </a:solidFill>
          <a:ln w="114300" cap="flat" cmpd="thinThick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73800" y="539250"/>
            <a:ext cx="7796400" cy="4065000"/>
          </a:xfrm>
          <a:prstGeom prst="rect">
            <a:avLst/>
          </a:prstGeom>
          <a:solidFill>
            <a:srgbClr val="FFFFFF"/>
          </a:solidFill>
          <a:ln w="114300" cap="flat" cmpd="thinThick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7EA7-CE66-4514-A0E4-D2237EDF1E8D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D28-8CEA-4E69-836D-A10A44D1C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7EA7-CE66-4514-A0E4-D2237EDF1E8D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D28-8CEA-4E69-836D-A10A44D1C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7EA7-CE66-4514-A0E4-D2237EDF1E8D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D28-8CEA-4E69-836D-A10A44D1C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7EA7-CE66-4514-A0E4-D2237EDF1E8D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D28-8CEA-4E69-836D-A10A44D1C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7EA7-CE66-4514-A0E4-D2237EDF1E8D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D28-8CEA-4E69-836D-A10A44D1C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7EA7-CE66-4514-A0E4-D2237EDF1E8D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D28-8CEA-4E69-836D-A10A44D1C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7EA7-CE66-4514-A0E4-D2237EDF1E8D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D28-8CEA-4E69-836D-A10A44D1C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87EA7-CE66-4514-A0E4-D2237EDF1E8D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D4D28-8CEA-4E69-836D-A10A44D1C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1B4B-250C-43CF-9874-E489B932668E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FE76F-F92B-4106-B5BE-329182CED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n/imgres?imgurl=http://www.team-bhp.com/forum/attachments/indian-car-scene/296176d1267246377-new-wagon-r-wagonr.gif&amp;imgrefurl=http://www.team-bhp.com/forum/indian-car-scene/72181-new-wagon-r-10.html&amp;usg=__BLX5qz0q8d8ntbFm0Y5C9-WaeME=&amp;h=333&amp;w=550&amp;sz=71&amp;hl=en&amp;start=2&amp;um=1&amp;itbs=1&amp;tbnid=V7FFppS2r-woTM:&amp;tbnh=81&amp;tbnw=133&amp;prev=/images?q=wagon+r+car&amp;um=1&amp;hl=en&amp;tbs=isch:1" TargetMode="External"/><Relationship Id="rId13" Type="http://schemas.openxmlformats.org/officeDocument/2006/relationships/image" Target="../media/image34.jpeg"/><Relationship Id="rId18" Type="http://schemas.openxmlformats.org/officeDocument/2006/relationships/image" Target="../media/image37.jpeg"/><Relationship Id="rId3" Type="http://schemas.openxmlformats.org/officeDocument/2006/relationships/image" Target="../media/image29.png"/><Relationship Id="rId21" Type="http://schemas.openxmlformats.org/officeDocument/2006/relationships/hyperlink" Target="http://www.google.co.in/imgres?imgurl=http://fileserver.tinker.com/tinker/events/2/2958_main_image_1243000576.jpg&amp;imgrefurl=http://www.tinker.com/featured/?category=holidays_topics&amp;categoryType=topics&amp;usg=__4SsE3OyeSZfA9_cZcoAA7pRj76Q=&amp;h=1024&amp;w=1024&amp;sz=114&amp;hl=en&amp;start=5&amp;itbs=1&amp;tbnid=9kjPjOKw4_45iM:&amp;tbnh=150&amp;tbnw=150&amp;prev=/images?q=graduation&amp;hl=en&amp;sa=X&amp;gbv=2&amp;tbs=isch:1" TargetMode="External"/><Relationship Id="rId7" Type="http://schemas.openxmlformats.org/officeDocument/2006/relationships/image" Target="../media/image31.jpeg"/><Relationship Id="rId12" Type="http://schemas.openxmlformats.org/officeDocument/2006/relationships/hyperlink" Target="http://www.google.co.in/imgres?imgurl=http://gallery.hd.org/_exhibits/money/_more2008/_more10/credit-card-bill-sans-payment-slip-UK-1985-Midland-Bank-Access-1-DHD.jpg&amp;imgrefurl=http://mirror-us-ga1.gallery.hd.org/_c/money/_more2008/_more10/credit-card-bill-sans-payment-slip-UK-1985-Midland-Bank-Access-1-DHD.jpg.xhtml&amp;usg=__WywcaViYMaj8r2SiheiVja97h20=&amp;h=2514&amp;w=2029&amp;sz=361&amp;hl=en&amp;start=7&amp;um=1&amp;itbs=1&amp;tbnid=bX1jl7R6tJQPBM:&amp;tbnh=150&amp;tbnw=121&amp;prev=/images?q=credit+card+bills&amp;um=1&amp;hl=en&amp;tbs=isch:1" TargetMode="External"/><Relationship Id="rId17" Type="http://schemas.openxmlformats.org/officeDocument/2006/relationships/hyperlink" Target="http://www.google.co.in/imgres?imgurl=http://www.georgiahighlandsmedical.org/images/medic.jpg&amp;imgrefurl=http://www.georgiahighlandsmedical.org/&amp;usg=__AYqVNuTC2KITfOqt7ZVW0b5UjtY=&amp;h=431&amp;w=520&amp;sz=88&amp;hl=en&amp;start=3&amp;um=1&amp;itbs=1&amp;tbnid=aStO7Zl-v6sAEM:&amp;tbnh=109&amp;tbnw=131&amp;prev=/images?q=medical+medicine&amp;um=1&amp;hl=en&amp;tbs=isch:1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in/imgres?imgurl=http://topnews.in/healthcare/sites/default/files/Healthy-Food.jpg&amp;imgrefurl=http://www.topnews.in/healthcare/content/-2495longer-menus-can-help-people-make-healthier-food-choices&amp;usg=__rD7wFGrmv4U_-kBIQ58irisHoj4=&amp;h=382&amp;w=488&amp;sz=58&amp;hl=en&amp;start=3&amp;um=1&amp;itbs=1&amp;tbnid=4ak084dFrQL-HM:&amp;tbnh=102&amp;tbnw=130&amp;prev=/images?q=food&amp;um=1&amp;hl=en&amp;tbs=isch:1" TargetMode="External"/><Relationship Id="rId11" Type="http://schemas.openxmlformats.org/officeDocument/2006/relationships/image" Target="../media/image33.jpeg"/><Relationship Id="rId24" Type="http://schemas.openxmlformats.org/officeDocument/2006/relationships/image" Target="../media/image40.jpeg"/><Relationship Id="rId5" Type="http://schemas.openxmlformats.org/officeDocument/2006/relationships/image" Target="../media/image30.jpeg"/><Relationship Id="rId15" Type="http://schemas.openxmlformats.org/officeDocument/2006/relationships/hyperlink" Target="http://www.google.co.in/imgres?imgurl=http://comps.fotosearch.com/comp/ILW/ILW001/medicine-prescription-drugs_~richaa0017r.jpg&amp;imgrefurl=http://www.fotosearch.com/ILW001/richaa0017r/&amp;usg=__X8jW9l92Q1O0HQKnoQjddm8KxjU=&amp;h=309&amp;w=300&amp;sz=24&amp;hl=en&amp;start=12&amp;um=1&amp;itbs=1&amp;tbnid=TJURXzCrBoFq4M:&amp;tbnh=117&amp;tbnw=114&amp;prev=/images?q=medical+medicine&amp;um=1&amp;hl=en&amp;tbs=isch:1" TargetMode="External"/><Relationship Id="rId23" Type="http://schemas.openxmlformats.org/officeDocument/2006/relationships/hyperlink" Target="http://www.google.co.in/imgres?imgurl=http://www.cyberplusindia.com/cms3/images/set2/celebration.jpg&amp;imgrefurl=http://www.cyberplusindia.com/cms3/index.php&amp;usg=__I-m3kYfbhO3c1feRBMyOwZJpIEo=&amp;h=400&amp;w=400&amp;sz=52&amp;hl=en&amp;start=11&amp;sig2=RFD6IhODnI2TddXSQHi3dg&amp;itbs=1&amp;tbnid=NcPyc-y1f_FV9M:&amp;tbnh=124&amp;tbnw=124&amp;prev=/images?q=celebration&amp;hl=en&amp;sa=N&amp;gbv=2&amp;ndsp=20&amp;tbs=isch:1&amp;ei=1SNHTP28BZLEcIys4bUP" TargetMode="External"/><Relationship Id="rId10" Type="http://schemas.openxmlformats.org/officeDocument/2006/relationships/hyperlink" Target="http://www.google.co.in/imgres?imgurl=http://www.usageorge.com/Wallpapers/Scenery/wallaper/Holiday.jpg&amp;imgrefurl=http://www.usageorge.com/Wallpapers/Scenery/Holiday.html&amp;usg=__7FnP9I2Y2ZIv1aVEZ1xvUH3_f2c=&amp;h=768&amp;w=1024&amp;sz=156&amp;hl=en&amp;start=6&amp;um=1&amp;itbs=1&amp;tbnid=4sRx_IkE6JzzoM:&amp;tbnh=113&amp;tbnw=150&amp;prev=/images?q=holiday&amp;um=1&amp;hl=en&amp;tbs=isch:1" TargetMode="External"/><Relationship Id="rId19" Type="http://schemas.openxmlformats.org/officeDocument/2006/relationships/hyperlink" Target="http://www.google.co.in/imgres?imgurl=http://www.quintcareers.com/womens_suit4.jpg&amp;imgrefurl=http://www.quintcareers.com/dress_for_women.html&amp;usg=__X_G_756D-zcYyXVdsAM9j6v_lnA=&amp;h=449&amp;w=305&amp;sz=53&amp;hl=en&amp;start=8&amp;itbs=1&amp;tbnid=HzDNxR1_OX339M:&amp;tbnh=127&amp;tbnw=86&amp;prev=/images?q=suit&amp;hl=en&amp;sa=G&amp;gbv=2&amp;tbs=isch:1" TargetMode="External"/><Relationship Id="rId4" Type="http://schemas.openxmlformats.org/officeDocument/2006/relationships/hyperlink" Target="http://homepages.wmich.edu/~r6janssen/School%20Bus%20-%20Cartoon%207.gif" TargetMode="External"/><Relationship Id="rId9" Type="http://schemas.openxmlformats.org/officeDocument/2006/relationships/image" Target="../media/image32.jpeg"/><Relationship Id="rId14" Type="http://schemas.openxmlformats.org/officeDocument/2006/relationships/image" Target="../media/image35.jpeg"/><Relationship Id="rId22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9144000" cy="51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dvancement_global_venture_pvt_l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86050" y="0"/>
            <a:ext cx="3500462" cy="7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OUR CERTIFICATES</a:t>
            </a:r>
          </a:p>
        </p:txBody>
      </p:sp>
      <p:pic>
        <p:nvPicPr>
          <p:cNvPr id="13" name="Picture 13" descr="C:\Users\9suja\AppData\Local\Packages\Microsoft.Windows.Photos_8wekyb3d8bbwe\TempState\ShareServiceTempFolder\Screenshot 2024-05-28 1322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14"/>
            <a:ext cx="2728038" cy="3357586"/>
          </a:xfrm>
          <a:prstGeom prst="rect">
            <a:avLst/>
          </a:prstGeom>
          <a:noFill/>
        </p:spPr>
      </p:pic>
      <p:pic>
        <p:nvPicPr>
          <p:cNvPr id="14" name="Picture 15" descr="C:\Users\9suja\AppData\Local\Packages\Microsoft.Windows.Photos_8wekyb3d8bbwe\TempState\ShareServiceTempFolder\Screenshot 2024-05-28 13244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000113"/>
            <a:ext cx="2714644" cy="3341101"/>
          </a:xfrm>
          <a:prstGeom prst="rect">
            <a:avLst/>
          </a:prstGeom>
          <a:noFill/>
        </p:spPr>
      </p:pic>
      <p:pic>
        <p:nvPicPr>
          <p:cNvPr id="11" name="Picture 2" descr="C:\Users\9suja\AppData\Local\Temp\5169c089-97d2-45c5-b196-d89c7d749248_ilovepdf_pages-to-jpg (1).zip.248\Print _ Udyam Registration Certificate_Advancement_page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3956" y="1000114"/>
            <a:ext cx="2545762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dvancement_global_venture_pvt_l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86050" y="0"/>
            <a:ext cx="3500462" cy="7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OUR CERTIFICATES</a:t>
            </a:r>
          </a:p>
        </p:txBody>
      </p:sp>
      <p:pic>
        <p:nvPicPr>
          <p:cNvPr id="10" name="Picture 19" descr="C:\Users\9suja\AppData\Local\Packages\Microsoft.Windows.Photos_8wekyb3d8bbwe\TempState\ShareServiceTempFolder\Screenshot 2024-05-28 13311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6"/>
            <a:ext cx="4214842" cy="3386700"/>
          </a:xfrm>
          <a:prstGeom prst="rect">
            <a:avLst/>
          </a:prstGeom>
          <a:noFill/>
        </p:spPr>
      </p:pic>
      <p:pic>
        <p:nvPicPr>
          <p:cNvPr id="11" name="Picture 17" descr="C:\Users\9suja\AppData\Local\Packages\Microsoft.Windows.Photos_8wekyb3d8bbwe\TempState\ShareServiceTempFolder\Screenshot 2024-05-28 13285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928676"/>
            <a:ext cx="4181214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dvancement_global_venture_pvt_l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86050" y="0"/>
            <a:ext cx="3500462" cy="7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OUR CERTIFICATES</a:t>
            </a:r>
          </a:p>
        </p:txBody>
      </p:sp>
      <p:pic>
        <p:nvPicPr>
          <p:cNvPr id="12" name="Picture 22" descr="C:\Users\9suja\AppData\Local\Packages\Microsoft.Windows.Photos_8wekyb3d8bbwe\TempState\ShareServiceTempFolder\Screenshot 2024-05-28 13340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28675"/>
            <a:ext cx="4357718" cy="3413661"/>
          </a:xfrm>
          <a:prstGeom prst="rect">
            <a:avLst/>
          </a:prstGeom>
          <a:noFill/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928676"/>
            <a:ext cx="41877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dvancement_global_venture_pvt_l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pic>
        <p:nvPicPr>
          <p:cNvPr id="10" name="Picture 26" descr="C:\Users\9suja\AppData\Local\Packages\Microsoft.Windows.Photos_8wekyb3d8bbwe\TempState\ShareServiceTempFolder\Screenshot 2024-05-28 1337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6"/>
            <a:ext cx="4214842" cy="3431827"/>
          </a:xfrm>
          <a:prstGeom prst="rect">
            <a:avLst/>
          </a:prstGeom>
          <a:noFill/>
        </p:spPr>
      </p:pic>
      <p:pic>
        <p:nvPicPr>
          <p:cNvPr id="11" name="Picture 24" descr="C:\Users\9suja\AppData\Local\Packages\Microsoft.Windows.Photos_8wekyb3d8bbwe\TempState\ShareServiceTempFolder\Screenshot 2024-05-28 13355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6"/>
            <a:ext cx="4283088" cy="342902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786050" y="0"/>
            <a:ext cx="3500462" cy="7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OUR CERTIFICATES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2924"/>
            <a:ext cx="9144000" cy="3857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shot 2024-05-28 123722regree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28610"/>
            <a:ext cx="3214678" cy="3786214"/>
          </a:xfrm>
          <a:prstGeom prst="rect">
            <a:avLst/>
          </a:prstGeom>
        </p:spPr>
      </p:pic>
      <p:pic>
        <p:nvPicPr>
          <p:cNvPr id="12" name="Picture 11" descr="Screenshot 2024-06-29 1913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928676"/>
            <a:ext cx="6215106" cy="207170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15140" y="642924"/>
            <a:ext cx="1857388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158" y="3214692"/>
            <a:ext cx="2571768" cy="142876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bg1"/>
                </a:solidFill>
                <a:latin typeface="Arial Black" pitchFamily="34" charset="0"/>
              </a:rPr>
              <a:t>PACKAGE 1</a:t>
            </a:r>
          </a:p>
          <a:p>
            <a:pPr algn="ctr"/>
            <a:r>
              <a:rPr lang="en-IN" dirty="0" smtClean="0">
                <a:solidFill>
                  <a:schemeClr val="bg1"/>
                </a:solidFill>
                <a:latin typeface="Arial Black" pitchFamily="34" charset="0"/>
              </a:rPr>
              <a:t>M.R.P  - </a:t>
            </a:r>
            <a:r>
              <a:rPr lang="en-IN" dirty="0" smtClean="0">
                <a:solidFill>
                  <a:srgbClr val="FFFF00"/>
                </a:solidFill>
                <a:latin typeface="Arial Black" pitchFamily="34" charset="0"/>
              </a:rPr>
              <a:t>Rs 8499</a:t>
            </a:r>
          </a:p>
          <a:p>
            <a:pPr algn="ctr"/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</a:rPr>
              <a:t>D.P – </a:t>
            </a:r>
            <a:r>
              <a:rPr lang="en-IN" sz="2000" dirty="0" smtClean="0">
                <a:solidFill>
                  <a:srgbClr val="FFFF00"/>
                </a:solidFill>
                <a:latin typeface="Arial Black" pitchFamily="34" charset="0"/>
              </a:rPr>
              <a:t>Rs 7499</a:t>
            </a:r>
          </a:p>
          <a:p>
            <a:pPr algn="ctr"/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</a:rPr>
              <a:t>BV - </a:t>
            </a:r>
            <a:r>
              <a:rPr lang="en-IN" sz="2000" dirty="0" smtClean="0">
                <a:solidFill>
                  <a:srgbClr val="FFFF00"/>
                </a:solidFill>
                <a:latin typeface="Arial Black" pitchFamily="34" charset="0"/>
              </a:rPr>
              <a:t>5500</a:t>
            </a:r>
            <a:endParaRPr lang="en-U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dvancement_global_venture_pvt_lt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86050" y="0"/>
            <a:ext cx="3500462" cy="7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OUR PRODUCTS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86116" y="3857634"/>
            <a:ext cx="2571768" cy="78581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</a:rPr>
              <a:t>Get </a:t>
            </a:r>
            <a:r>
              <a:rPr lang="en-IN" sz="2000" dirty="0" smtClean="0">
                <a:solidFill>
                  <a:srgbClr val="FFFF00"/>
                </a:solidFill>
                <a:latin typeface="Arial Black" pitchFamily="34" charset="0"/>
              </a:rPr>
              <a:t>Rs 1000 </a:t>
            </a:r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</a:rPr>
              <a:t>Discount At D.P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2924"/>
            <a:ext cx="9144000" cy="3857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shot 2024-05-28 123722mkmmn.png"/>
          <p:cNvPicPr>
            <a:picLocks noChangeAspect="1"/>
          </p:cNvPicPr>
          <p:nvPr/>
        </p:nvPicPr>
        <p:blipFill>
          <a:blip r:embed="rId2"/>
          <a:srcRect t="35088" r="8696"/>
          <a:stretch>
            <a:fillRect/>
          </a:stretch>
        </p:blipFill>
        <p:spPr>
          <a:xfrm>
            <a:off x="6143636" y="1500180"/>
            <a:ext cx="3000364" cy="2643206"/>
          </a:xfrm>
          <a:prstGeom prst="rect">
            <a:avLst/>
          </a:prstGeom>
        </p:spPr>
      </p:pic>
      <p:pic>
        <p:nvPicPr>
          <p:cNvPr id="9" name="Picture 8" descr="Screenshot 2024-06-29 1916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857238"/>
            <a:ext cx="6286544" cy="250033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572264" y="571486"/>
            <a:ext cx="1714512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dvancement_global_venture_pvt_lt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86050" y="0"/>
            <a:ext cx="3500462" cy="7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OUR PRODUCTS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7158" y="3286130"/>
            <a:ext cx="2571768" cy="142876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bg1"/>
                </a:solidFill>
                <a:latin typeface="Arial Black" pitchFamily="34" charset="0"/>
              </a:rPr>
              <a:t>PACKAGE 2</a:t>
            </a:r>
          </a:p>
          <a:p>
            <a:pPr algn="ctr"/>
            <a:r>
              <a:rPr lang="en-IN" dirty="0" smtClean="0">
                <a:solidFill>
                  <a:schemeClr val="bg1"/>
                </a:solidFill>
                <a:latin typeface="Arial Black" pitchFamily="34" charset="0"/>
              </a:rPr>
              <a:t>M.R.P  - </a:t>
            </a:r>
            <a:r>
              <a:rPr lang="en-IN" dirty="0" smtClean="0">
                <a:solidFill>
                  <a:srgbClr val="FFFF00"/>
                </a:solidFill>
                <a:latin typeface="Arial Black" pitchFamily="34" charset="0"/>
              </a:rPr>
              <a:t>Rs 7199</a:t>
            </a:r>
          </a:p>
          <a:p>
            <a:pPr algn="ctr"/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</a:rPr>
              <a:t>D.P – </a:t>
            </a:r>
            <a:r>
              <a:rPr lang="en-IN" sz="2000" dirty="0" smtClean="0">
                <a:solidFill>
                  <a:srgbClr val="FFFF00"/>
                </a:solidFill>
                <a:latin typeface="Arial Black" pitchFamily="34" charset="0"/>
              </a:rPr>
              <a:t>Rs 6199</a:t>
            </a:r>
          </a:p>
          <a:p>
            <a:pPr algn="ctr"/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</a:rPr>
              <a:t>BV - </a:t>
            </a:r>
            <a:r>
              <a:rPr lang="en-IN" sz="2000" dirty="0" smtClean="0">
                <a:solidFill>
                  <a:srgbClr val="FFFF00"/>
                </a:solidFill>
                <a:latin typeface="Arial Black" pitchFamily="34" charset="0"/>
              </a:rPr>
              <a:t>5000</a:t>
            </a:r>
            <a:endParaRPr lang="en-U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86116" y="3857634"/>
            <a:ext cx="2571768" cy="78581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</a:rPr>
              <a:t>Get </a:t>
            </a:r>
            <a:r>
              <a:rPr lang="en-IN" sz="2000" dirty="0" smtClean="0">
                <a:solidFill>
                  <a:srgbClr val="FFFF00"/>
                </a:solidFill>
                <a:latin typeface="Arial Black" pitchFamily="34" charset="0"/>
              </a:rPr>
              <a:t>Rs 1000 </a:t>
            </a:r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</a:rPr>
              <a:t>Discount At D.P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2924"/>
            <a:ext cx="9144000" cy="3857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16" y="571486"/>
            <a:ext cx="1714512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 descr="Screenshot 2024-05-28 123722fdggfhn.png"/>
          <p:cNvPicPr>
            <a:picLocks noChangeAspect="1"/>
          </p:cNvPicPr>
          <p:nvPr/>
        </p:nvPicPr>
        <p:blipFill>
          <a:blip r:embed="rId2"/>
          <a:srcRect t="26229"/>
          <a:stretch>
            <a:fillRect/>
          </a:stretch>
        </p:blipFill>
        <p:spPr>
          <a:xfrm>
            <a:off x="5786477" y="857238"/>
            <a:ext cx="3357555" cy="3433898"/>
          </a:xfrm>
          <a:prstGeom prst="rect">
            <a:avLst/>
          </a:prstGeom>
        </p:spPr>
      </p:pic>
      <p:pic>
        <p:nvPicPr>
          <p:cNvPr id="9" name="Picture 8" descr="Screenshot 2024-06-29 1907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14"/>
            <a:ext cx="6929454" cy="16430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dvancement_global_venture_pvt_lt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86050" y="0"/>
            <a:ext cx="3500462" cy="7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OUR PRODUCTS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7158" y="3143254"/>
            <a:ext cx="2571768" cy="142876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bg1"/>
                </a:solidFill>
                <a:latin typeface="Arial Black" pitchFamily="34" charset="0"/>
              </a:rPr>
              <a:t>PACKAGE 2</a:t>
            </a:r>
          </a:p>
          <a:p>
            <a:pPr algn="ctr"/>
            <a:r>
              <a:rPr lang="en-IN" dirty="0" smtClean="0">
                <a:solidFill>
                  <a:schemeClr val="bg1"/>
                </a:solidFill>
                <a:latin typeface="Arial Black" pitchFamily="34" charset="0"/>
              </a:rPr>
              <a:t>M.R.P  - </a:t>
            </a:r>
            <a:r>
              <a:rPr lang="en-IN" dirty="0" smtClean="0">
                <a:solidFill>
                  <a:srgbClr val="FFFF00"/>
                </a:solidFill>
                <a:latin typeface="Arial Black" pitchFamily="34" charset="0"/>
              </a:rPr>
              <a:t>Rs </a:t>
            </a:r>
            <a:r>
              <a:rPr lang="en-IN" dirty="0" smtClean="0">
                <a:solidFill>
                  <a:srgbClr val="FFFF00"/>
                </a:solidFill>
                <a:latin typeface="Arial Black" pitchFamily="34" charset="0"/>
              </a:rPr>
              <a:t>47</a:t>
            </a:r>
            <a:r>
              <a:rPr lang="en-IN" dirty="0" smtClean="0">
                <a:solidFill>
                  <a:srgbClr val="FFFF00"/>
                </a:solidFill>
                <a:latin typeface="Arial Black" pitchFamily="34" charset="0"/>
              </a:rPr>
              <a:t>99</a:t>
            </a:r>
            <a:endParaRPr lang="en-IN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</a:rPr>
              <a:t>D.P – </a:t>
            </a:r>
            <a:r>
              <a:rPr lang="en-IN" sz="2000" dirty="0" smtClean="0">
                <a:solidFill>
                  <a:srgbClr val="FFFF00"/>
                </a:solidFill>
                <a:latin typeface="Arial Black" pitchFamily="34" charset="0"/>
              </a:rPr>
              <a:t>Rs 4299</a:t>
            </a:r>
          </a:p>
          <a:p>
            <a:pPr algn="ctr"/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</a:rPr>
              <a:t>BV - </a:t>
            </a:r>
            <a:r>
              <a:rPr lang="en-IN" sz="2000" dirty="0" smtClean="0">
                <a:solidFill>
                  <a:srgbClr val="FFFF00"/>
                </a:solidFill>
                <a:latin typeface="Arial Black" pitchFamily="34" charset="0"/>
              </a:rPr>
              <a:t>3000</a:t>
            </a:r>
            <a:endParaRPr lang="en-U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43240" y="3786196"/>
            <a:ext cx="2571768" cy="78581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</a:rPr>
              <a:t>Get </a:t>
            </a:r>
            <a:r>
              <a:rPr lang="en-IN" sz="2000" dirty="0" smtClean="0">
                <a:solidFill>
                  <a:srgbClr val="FFFF00"/>
                </a:solidFill>
                <a:latin typeface="Arial Black" pitchFamily="34" charset="0"/>
              </a:rPr>
              <a:t>Rs </a:t>
            </a:r>
            <a:r>
              <a:rPr lang="en-IN" sz="2000" dirty="0" smtClean="0">
                <a:solidFill>
                  <a:srgbClr val="FFFF00"/>
                </a:solidFill>
                <a:latin typeface="Arial Black" pitchFamily="34" charset="0"/>
              </a:rPr>
              <a:t>5</a:t>
            </a:r>
            <a:r>
              <a:rPr lang="en-IN" sz="2000" dirty="0" smtClean="0">
                <a:solidFill>
                  <a:srgbClr val="FFFF00"/>
                </a:solidFill>
                <a:latin typeface="Arial Black" pitchFamily="34" charset="0"/>
              </a:rPr>
              <a:t>00 </a:t>
            </a:r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</a:rPr>
              <a:t>Discount At D.P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1428742"/>
            <a:ext cx="9144000" cy="3143272"/>
            <a:chOff x="914400" y="589350"/>
            <a:chExt cx="7010400" cy="3468300"/>
          </a:xfrm>
          <a:solidFill>
            <a:srgbClr val="FFFF00"/>
          </a:solidFill>
        </p:grpSpPr>
        <p:cxnSp>
          <p:nvCxnSpPr>
            <p:cNvPr id="13" name="Google Shape;872;p95"/>
            <p:cNvCxnSpPr/>
            <p:nvPr/>
          </p:nvCxnSpPr>
          <p:spPr>
            <a:xfrm rot="5400000">
              <a:off x="2858338" y="2571000"/>
              <a:ext cx="2971800" cy="1500"/>
            </a:xfrm>
            <a:prstGeom prst="straightConnector1">
              <a:avLst/>
            </a:prstGeom>
            <a:grpFill/>
            <a:ln>
              <a:headEnd type="none" w="sm" len="sm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oogle Shape;873;p95"/>
            <p:cNvCxnSpPr/>
            <p:nvPr/>
          </p:nvCxnSpPr>
          <p:spPr>
            <a:xfrm>
              <a:off x="914400" y="1085850"/>
              <a:ext cx="7010400" cy="1200"/>
            </a:xfrm>
            <a:prstGeom prst="straightConnector1">
              <a:avLst/>
            </a:prstGeom>
            <a:grp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</p:cxnSp>
        <p:sp>
          <p:nvSpPr>
            <p:cNvPr id="15" name="Google Shape;893;p95"/>
            <p:cNvSpPr txBox="1"/>
            <p:nvPr/>
          </p:nvSpPr>
          <p:spPr>
            <a:xfrm>
              <a:off x="1992929" y="589350"/>
              <a:ext cx="1658850" cy="48846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IN" sz="2800" b="1" dirty="0" smtClean="0">
                  <a:latin typeface="Federo"/>
                  <a:ea typeface="Federo"/>
                  <a:cs typeface="Federo"/>
                  <a:sym typeface="Federo"/>
                </a:rPr>
                <a:t>LEFT</a:t>
              </a:r>
              <a:endParaRPr sz="2800" b="1" i="0" u="none" strike="noStrike" cap="none">
                <a:latin typeface="Federo"/>
                <a:ea typeface="Federo"/>
                <a:cs typeface="Federo"/>
                <a:sym typeface="Federo"/>
              </a:endParaRPr>
            </a:p>
          </p:txBody>
        </p:sp>
        <p:sp>
          <p:nvSpPr>
            <p:cNvPr id="16" name="Google Shape;894;p95"/>
            <p:cNvSpPr txBox="1"/>
            <p:nvPr/>
          </p:nvSpPr>
          <p:spPr>
            <a:xfrm>
              <a:off x="5048762" y="589350"/>
              <a:ext cx="1852639" cy="48846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IN" sz="2800" b="1" dirty="0" smtClean="0">
                  <a:latin typeface="Federo"/>
                  <a:ea typeface="Federo"/>
                  <a:cs typeface="Federo"/>
                  <a:sym typeface="Federo"/>
                </a:rPr>
                <a:t>RIGHT</a:t>
              </a:r>
              <a:endParaRPr sz="2800" b="1" i="0" u="none" strike="noStrike" cap="none">
                <a:latin typeface="Federo"/>
                <a:ea typeface="Federo"/>
                <a:cs typeface="Federo"/>
                <a:sym typeface="Federo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57620" y="928676"/>
            <a:ext cx="1357322" cy="57150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  <a:latin typeface="Arial Black" pitchFamily="34" charset="0"/>
              </a:rPr>
              <a:t>YOU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17" descr="businessman-x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928808"/>
            <a:ext cx="714380" cy="714380"/>
          </a:xfrm>
          <a:prstGeom prst="rect">
            <a:avLst/>
          </a:prstGeom>
        </p:spPr>
      </p:pic>
      <p:pic>
        <p:nvPicPr>
          <p:cNvPr id="19" name="Picture 18" descr="businessman-x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928808"/>
            <a:ext cx="714380" cy="71438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71538" y="2643188"/>
            <a:ext cx="2714644" cy="35719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5500 </a:t>
            </a: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BV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14942" y="2643188"/>
            <a:ext cx="2500330" cy="35719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5500 </a:t>
            </a: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BV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143108" y="3000378"/>
            <a:ext cx="357190" cy="5715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215074" y="3000378"/>
            <a:ext cx="357190" cy="5715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00166" y="3571882"/>
            <a:ext cx="1643074" cy="4286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Rs </a:t>
            </a:r>
            <a:r>
              <a:rPr lang="en-IN" sz="2800" kern="0" dirty="0" smtClean="0">
                <a:solidFill>
                  <a:schemeClr val="bg1"/>
                </a:solidFill>
                <a:latin typeface="Arial Black" pitchFamily="34" charset="0"/>
              </a:rPr>
              <a:t>55</a:t>
            </a:r>
            <a:r>
              <a:rPr kumimoji="0" lang="en-I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72132" y="3571882"/>
            <a:ext cx="1643074" cy="4286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Rs 550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14414" y="4143386"/>
            <a:ext cx="6429420" cy="500048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kern="0" dirty="0" smtClean="0">
                <a:solidFill>
                  <a:schemeClr val="bg1"/>
                </a:solidFill>
                <a:latin typeface="Arial Black" pitchFamily="34" charset="0"/>
              </a:rPr>
              <a:t>Total Welcome Bonus </a:t>
            </a:r>
            <a:r>
              <a:rPr lang="en-IN" sz="2400" kern="0" dirty="0" err="1" smtClean="0">
                <a:solidFill>
                  <a:schemeClr val="bg1"/>
                </a:solidFill>
                <a:latin typeface="Arial Black" pitchFamily="34" charset="0"/>
              </a:rPr>
              <a:t>Upto</a:t>
            </a:r>
            <a:r>
              <a:rPr lang="en-IN" sz="2400" kern="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IN" sz="2400" kern="0" dirty="0" smtClean="0">
                <a:solidFill>
                  <a:srgbClr val="FFFF00"/>
                </a:solidFill>
                <a:latin typeface="Arial Black" pitchFamily="34" charset="0"/>
              </a:rPr>
              <a:t>Rs 1,100</a:t>
            </a:r>
            <a:endParaRPr kumimoji="0" lang="en-IN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5" name="Picture 24" descr="advancement_global_venture_pvt_lt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6050" y="0"/>
            <a:ext cx="3500462" cy="7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WELCOME BONUS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72066" y="4929222"/>
            <a:ext cx="4071934" cy="21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b="1" dirty="0" smtClean="0"/>
              <a:t>*Terms </a:t>
            </a:r>
            <a:r>
              <a:rPr lang="en-IN" b="1" dirty="0" smtClean="0"/>
              <a:t>&amp;  Conditions Applied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7" grpId="0"/>
      <p:bldP spid="28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vancement_global_venture_pvt_l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6050" y="0"/>
            <a:ext cx="3500462" cy="7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MATCHING INCOME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0" y="1428742"/>
            <a:ext cx="9144000" cy="3143272"/>
            <a:chOff x="914400" y="589350"/>
            <a:chExt cx="7010400" cy="3468300"/>
          </a:xfrm>
          <a:solidFill>
            <a:srgbClr val="FFFF00"/>
          </a:solidFill>
        </p:grpSpPr>
        <p:cxnSp>
          <p:nvCxnSpPr>
            <p:cNvPr id="13" name="Google Shape;872;p95"/>
            <p:cNvCxnSpPr/>
            <p:nvPr/>
          </p:nvCxnSpPr>
          <p:spPr>
            <a:xfrm rot="5400000">
              <a:off x="2858338" y="2571000"/>
              <a:ext cx="2971800" cy="1500"/>
            </a:xfrm>
            <a:prstGeom prst="straightConnector1">
              <a:avLst/>
            </a:prstGeom>
            <a:grpFill/>
            <a:ln>
              <a:headEnd type="none" w="sm" len="sm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oogle Shape;873;p95"/>
            <p:cNvCxnSpPr/>
            <p:nvPr/>
          </p:nvCxnSpPr>
          <p:spPr>
            <a:xfrm>
              <a:off x="914400" y="1085850"/>
              <a:ext cx="7010400" cy="1200"/>
            </a:xfrm>
            <a:prstGeom prst="straightConnector1">
              <a:avLst/>
            </a:prstGeom>
            <a:grp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</p:cxnSp>
        <p:sp>
          <p:nvSpPr>
            <p:cNvPr id="15" name="Google Shape;893;p95"/>
            <p:cNvSpPr txBox="1"/>
            <p:nvPr/>
          </p:nvSpPr>
          <p:spPr>
            <a:xfrm>
              <a:off x="1992929" y="589350"/>
              <a:ext cx="1658850" cy="48846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IN" sz="2800" b="1" dirty="0" smtClean="0">
                  <a:latin typeface="Federo"/>
                  <a:ea typeface="Federo"/>
                  <a:cs typeface="Federo"/>
                  <a:sym typeface="Federo"/>
                </a:rPr>
                <a:t>LEFT</a:t>
              </a:r>
              <a:endParaRPr sz="2800" b="1" i="0" u="none" strike="noStrike" cap="none">
                <a:latin typeface="Federo"/>
                <a:ea typeface="Federo"/>
                <a:cs typeface="Federo"/>
                <a:sym typeface="Federo"/>
              </a:endParaRPr>
            </a:p>
          </p:txBody>
        </p:sp>
        <p:sp>
          <p:nvSpPr>
            <p:cNvPr id="16" name="Google Shape;894;p95"/>
            <p:cNvSpPr txBox="1"/>
            <p:nvPr/>
          </p:nvSpPr>
          <p:spPr>
            <a:xfrm>
              <a:off x="5048762" y="589350"/>
              <a:ext cx="1852639" cy="48846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IN" sz="2800" b="1" dirty="0" smtClean="0">
                  <a:latin typeface="Federo"/>
                  <a:ea typeface="Federo"/>
                  <a:cs typeface="Federo"/>
                  <a:sym typeface="Federo"/>
                </a:rPr>
                <a:t>RIGHT</a:t>
              </a:r>
              <a:endParaRPr sz="2800" b="1" i="0" u="none" strike="noStrike" cap="none">
                <a:latin typeface="Federo"/>
                <a:ea typeface="Federo"/>
                <a:cs typeface="Federo"/>
                <a:sym typeface="Federo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57620" y="928676"/>
            <a:ext cx="1357322" cy="57150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  <a:latin typeface="Arial Black" pitchFamily="34" charset="0"/>
              </a:rPr>
              <a:t>YOU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17" descr="businessman-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928808"/>
            <a:ext cx="714380" cy="714380"/>
          </a:xfrm>
          <a:prstGeom prst="rect">
            <a:avLst/>
          </a:prstGeom>
        </p:spPr>
      </p:pic>
      <p:pic>
        <p:nvPicPr>
          <p:cNvPr id="19" name="Picture 18" descr="businessman-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928808"/>
            <a:ext cx="714380" cy="71438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71604" y="2643188"/>
            <a:ext cx="1571636" cy="642942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5500 </a:t>
            </a: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BV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570" y="2643188"/>
            <a:ext cx="1571636" cy="642942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5500 </a:t>
            </a: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BV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42976" y="3643320"/>
            <a:ext cx="7072362" cy="928694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Matching Income </a:t>
            </a: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= 20% of BV Matched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                         </a:t>
            </a:r>
            <a:r>
              <a:rPr lang="en-IN" sz="2400" kern="0" dirty="0" smtClean="0">
                <a:solidFill>
                  <a:sysClr val="window" lastClr="FFFFFF"/>
                </a:solidFill>
                <a:latin typeface="Arial Black" pitchFamily="34" charset="0"/>
              </a:rPr>
              <a:t> </a:t>
            </a:r>
            <a:r>
              <a:rPr lang="en-IN" sz="2400" kern="0" dirty="0" err="1" smtClean="0">
                <a:solidFill>
                  <a:sysClr val="window" lastClr="FFFFFF"/>
                </a:solidFill>
                <a:latin typeface="Arial Black" pitchFamily="34" charset="0"/>
              </a:rPr>
              <a:t>Upto</a:t>
            </a: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IN" sz="2400" kern="0" dirty="0" smtClean="0">
                <a:solidFill>
                  <a:srgbClr val="FFFF00"/>
                </a:solidFill>
                <a:latin typeface="Arial Black" pitchFamily="34" charset="0"/>
              </a:rPr>
              <a:t>Rs 1,100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2066" y="4929222"/>
            <a:ext cx="4071934" cy="21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b="1" dirty="0" smtClean="0"/>
              <a:t>*Terms </a:t>
            </a:r>
            <a:r>
              <a:rPr lang="en-IN" b="1" dirty="0" smtClean="0"/>
              <a:t>&amp;  Conditions Applied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3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vancement_global_venture_pvt_l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6050" y="0"/>
            <a:ext cx="3500462" cy="7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MATCHING INCOME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0" y="1428742"/>
            <a:ext cx="9144000" cy="3143272"/>
            <a:chOff x="914400" y="589350"/>
            <a:chExt cx="7010400" cy="3468300"/>
          </a:xfrm>
          <a:solidFill>
            <a:srgbClr val="FFFF00"/>
          </a:solidFill>
        </p:grpSpPr>
        <p:cxnSp>
          <p:nvCxnSpPr>
            <p:cNvPr id="13" name="Google Shape;872;p95"/>
            <p:cNvCxnSpPr/>
            <p:nvPr/>
          </p:nvCxnSpPr>
          <p:spPr>
            <a:xfrm rot="5400000">
              <a:off x="2858338" y="2571000"/>
              <a:ext cx="2971800" cy="1500"/>
            </a:xfrm>
            <a:prstGeom prst="straightConnector1">
              <a:avLst/>
            </a:prstGeom>
            <a:grpFill/>
            <a:ln>
              <a:headEnd type="none" w="sm" len="sm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oogle Shape;873;p95"/>
            <p:cNvCxnSpPr/>
            <p:nvPr/>
          </p:nvCxnSpPr>
          <p:spPr>
            <a:xfrm>
              <a:off x="914400" y="1085850"/>
              <a:ext cx="7010400" cy="1200"/>
            </a:xfrm>
            <a:prstGeom prst="straightConnector1">
              <a:avLst/>
            </a:prstGeom>
            <a:grp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</p:cxnSp>
        <p:sp>
          <p:nvSpPr>
            <p:cNvPr id="15" name="Google Shape;893;p95"/>
            <p:cNvSpPr txBox="1"/>
            <p:nvPr/>
          </p:nvSpPr>
          <p:spPr>
            <a:xfrm>
              <a:off x="1992929" y="589350"/>
              <a:ext cx="1658850" cy="48846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IN" sz="2800" b="1" dirty="0" smtClean="0">
                  <a:latin typeface="Federo"/>
                  <a:ea typeface="Federo"/>
                  <a:cs typeface="Federo"/>
                  <a:sym typeface="Federo"/>
                </a:rPr>
                <a:t>LEFT</a:t>
              </a:r>
              <a:endParaRPr sz="2800" b="1" i="0" u="none" strike="noStrike" cap="none">
                <a:latin typeface="Federo"/>
                <a:ea typeface="Federo"/>
                <a:cs typeface="Federo"/>
                <a:sym typeface="Federo"/>
              </a:endParaRPr>
            </a:p>
          </p:txBody>
        </p:sp>
        <p:sp>
          <p:nvSpPr>
            <p:cNvPr id="16" name="Google Shape;894;p95"/>
            <p:cNvSpPr txBox="1"/>
            <p:nvPr/>
          </p:nvSpPr>
          <p:spPr>
            <a:xfrm>
              <a:off x="5048762" y="589350"/>
              <a:ext cx="1852639" cy="48846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IN" sz="2800" b="1" dirty="0" smtClean="0">
                  <a:latin typeface="Federo"/>
                  <a:ea typeface="Federo"/>
                  <a:cs typeface="Federo"/>
                  <a:sym typeface="Federo"/>
                </a:rPr>
                <a:t>RIGHT</a:t>
              </a:r>
              <a:endParaRPr sz="2800" b="1" i="0" u="none" strike="noStrike" cap="none">
                <a:latin typeface="Federo"/>
                <a:ea typeface="Federo"/>
                <a:cs typeface="Federo"/>
                <a:sym typeface="Federo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57620" y="928676"/>
            <a:ext cx="1357322" cy="57150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  <a:latin typeface="Arial Black" pitchFamily="34" charset="0"/>
              </a:rPr>
              <a:t>YOU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17" descr="businessman-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928808"/>
            <a:ext cx="714380" cy="714380"/>
          </a:xfrm>
          <a:prstGeom prst="rect">
            <a:avLst/>
          </a:prstGeom>
        </p:spPr>
      </p:pic>
      <p:pic>
        <p:nvPicPr>
          <p:cNvPr id="19" name="Picture 18" descr="businessman-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928808"/>
            <a:ext cx="714380" cy="714380"/>
          </a:xfrm>
          <a:prstGeom prst="rect">
            <a:avLst/>
          </a:prstGeom>
        </p:spPr>
      </p:pic>
      <p:cxnSp>
        <p:nvCxnSpPr>
          <p:cNvPr id="27" name="Google Shape;872;p95"/>
          <p:cNvCxnSpPr/>
          <p:nvPr/>
        </p:nvCxnSpPr>
        <p:spPr>
          <a:xfrm rot="5400000">
            <a:off x="1510839" y="3511115"/>
            <a:ext cx="1693169" cy="1"/>
          </a:xfrm>
          <a:prstGeom prst="straightConnector1">
            <a:avLst/>
          </a:prstGeom>
          <a:solidFill>
            <a:srgbClr val="FFFF00"/>
          </a:solidFill>
          <a:ln>
            <a:headEnd type="none" w="sm" len="sm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oogle Shape;873;p95"/>
          <p:cNvCxnSpPr/>
          <p:nvPr/>
        </p:nvCxnSpPr>
        <p:spPr>
          <a:xfrm>
            <a:off x="0" y="2714626"/>
            <a:ext cx="4572000" cy="1588"/>
          </a:xfrm>
          <a:prstGeom prst="straightConnector1">
            <a:avLst/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pic>
        <p:nvPicPr>
          <p:cNvPr id="35" name="Picture 34" descr="businessman-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857502"/>
            <a:ext cx="714380" cy="7143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57752" y="3357568"/>
            <a:ext cx="4000528" cy="121444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u="sng" dirty="0" smtClean="0">
                <a:solidFill>
                  <a:srgbClr val="FFFF00"/>
                </a:solidFill>
              </a:rPr>
              <a:t>Note </a:t>
            </a:r>
            <a:r>
              <a:rPr lang="en-IN" sz="2400" b="1" dirty="0" smtClean="0">
                <a:solidFill>
                  <a:srgbClr val="FFFF00"/>
                </a:solidFill>
              </a:rPr>
              <a:t>: </a:t>
            </a:r>
            <a:r>
              <a:rPr lang="en-IN" sz="2400" b="1" dirty="0" smtClean="0">
                <a:solidFill>
                  <a:schemeClr val="bg1"/>
                </a:solidFill>
              </a:rPr>
              <a:t>For Your Matching Payout, You Are Required To Have A Ratio Of </a:t>
            </a:r>
            <a:r>
              <a:rPr lang="en-IN" sz="2800" b="1" dirty="0" smtClean="0">
                <a:solidFill>
                  <a:schemeClr val="bg1"/>
                </a:solidFill>
              </a:rPr>
              <a:t>2:1</a:t>
            </a:r>
            <a:r>
              <a:rPr lang="en-IN" sz="2400" b="1" dirty="0" smtClean="0">
                <a:solidFill>
                  <a:schemeClr val="bg1"/>
                </a:solidFill>
              </a:rPr>
              <a:t> or</a:t>
            </a:r>
            <a:r>
              <a:rPr lang="en-IN" sz="2800" b="1" dirty="0" smtClean="0">
                <a:solidFill>
                  <a:schemeClr val="bg1"/>
                </a:solidFill>
              </a:rPr>
              <a:t> 1:2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72066" y="4929222"/>
            <a:ext cx="4071934" cy="21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b="1" dirty="0" smtClean="0"/>
              <a:t>*Terms </a:t>
            </a:r>
            <a:r>
              <a:rPr lang="en-IN" b="1" dirty="0" smtClean="0"/>
              <a:t>&amp;  Conditions Applied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en your mind and think different - Photos | Facebook">
            <a:extLst>
              <a:ext uri="{FF2B5EF4-FFF2-40B4-BE49-F238E27FC236}">
                <a16:creationId xmlns="" xmlns:a16="http://schemas.microsoft.com/office/drawing/2014/main" id="{D2722D9B-EB3F-4764-AC57-7D39C7C82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86" y="571486"/>
            <a:ext cx="5711428" cy="4000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0869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0" y="428610"/>
            <a:ext cx="6858016" cy="4000528"/>
            <a:chOff x="0" y="0"/>
            <a:chExt cx="9144000" cy="5143500"/>
          </a:xfrm>
        </p:grpSpPr>
        <p:sp>
          <p:nvSpPr>
            <p:cNvPr id="28" name="Rectangle 2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2" name="Group 8"/>
            <p:cNvGrpSpPr/>
            <p:nvPr/>
          </p:nvGrpSpPr>
          <p:grpSpPr>
            <a:xfrm>
              <a:off x="0" y="1428742"/>
              <a:ext cx="9144000" cy="3143272"/>
              <a:chOff x="914400" y="589350"/>
              <a:chExt cx="7010400" cy="3468300"/>
            </a:xfrm>
            <a:solidFill>
              <a:srgbClr val="FFFF00"/>
            </a:solidFill>
          </p:grpSpPr>
          <p:cxnSp>
            <p:nvCxnSpPr>
              <p:cNvPr id="13" name="Google Shape;872;p95"/>
              <p:cNvCxnSpPr/>
              <p:nvPr/>
            </p:nvCxnSpPr>
            <p:spPr>
              <a:xfrm rot="5400000">
                <a:off x="2858338" y="2571000"/>
                <a:ext cx="2971800" cy="1500"/>
              </a:xfrm>
              <a:prstGeom prst="straightConnector1">
                <a:avLst/>
              </a:prstGeom>
              <a:grpFill/>
              <a:ln>
                <a:headEnd type="none" w="sm" len="sm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Google Shape;873;p95"/>
              <p:cNvCxnSpPr/>
              <p:nvPr/>
            </p:nvCxnSpPr>
            <p:spPr>
              <a:xfrm>
                <a:off x="914400" y="1085850"/>
                <a:ext cx="7010400" cy="1200"/>
              </a:xfrm>
              <a:prstGeom prst="straightConnector1">
                <a:avLst/>
              </a:prstGeom>
              <a:grp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</p:cxnSp>
          <p:sp>
            <p:nvSpPr>
              <p:cNvPr id="15" name="Google Shape;893;p95"/>
              <p:cNvSpPr txBox="1"/>
              <p:nvPr/>
            </p:nvSpPr>
            <p:spPr>
              <a:xfrm>
                <a:off x="1992929" y="589350"/>
                <a:ext cx="1658850" cy="5238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IN" b="1" dirty="0" smtClean="0">
                    <a:latin typeface="Federo"/>
                    <a:ea typeface="Federo"/>
                    <a:cs typeface="Federo"/>
                    <a:sym typeface="Federo"/>
                  </a:rPr>
                  <a:t>LEFT</a:t>
                </a:r>
                <a:endParaRPr b="1" i="0" u="none" strike="noStrike" cap="none">
                  <a:latin typeface="Federo"/>
                  <a:ea typeface="Federo"/>
                  <a:cs typeface="Federo"/>
                  <a:sym typeface="Federo"/>
                </a:endParaRPr>
              </a:p>
            </p:txBody>
          </p:sp>
          <p:sp>
            <p:nvSpPr>
              <p:cNvPr id="16" name="Google Shape;894;p95"/>
              <p:cNvSpPr txBox="1"/>
              <p:nvPr/>
            </p:nvSpPr>
            <p:spPr>
              <a:xfrm>
                <a:off x="5048762" y="589350"/>
                <a:ext cx="1852639" cy="5238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IN" b="1" dirty="0" smtClean="0">
                    <a:latin typeface="Federo"/>
                    <a:ea typeface="Federo"/>
                    <a:cs typeface="Federo"/>
                    <a:sym typeface="Federo"/>
                  </a:rPr>
                  <a:t>RIGHT</a:t>
                </a:r>
                <a:endParaRPr b="1" i="0" u="none" strike="noStrike" cap="none">
                  <a:latin typeface="Federo"/>
                  <a:ea typeface="Federo"/>
                  <a:cs typeface="Federo"/>
                  <a:sym typeface="Federo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3857620" y="928676"/>
              <a:ext cx="1357322" cy="5715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dirty="0" smtClean="0">
                  <a:solidFill>
                    <a:schemeClr val="bg1"/>
                  </a:solidFill>
                  <a:latin typeface="Arial Black" pitchFamily="34" charset="0"/>
                </a:rPr>
                <a:t>YOU</a:t>
              </a:r>
              <a:endParaRPr lang="en-US" sz="1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pic>
          <p:nvPicPr>
            <p:cNvPr id="18" name="Picture 17" descr="businessman-x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32" y="1928808"/>
              <a:ext cx="714380" cy="714380"/>
            </a:xfrm>
            <a:prstGeom prst="rect">
              <a:avLst/>
            </a:prstGeom>
          </p:spPr>
        </p:pic>
        <p:pic>
          <p:nvPicPr>
            <p:cNvPr id="19" name="Picture 18" descr="businessman-x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2198" y="1928808"/>
              <a:ext cx="714380" cy="71438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047712" y="2643188"/>
              <a:ext cx="2381261" cy="387805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Upto</a:t>
              </a:r>
              <a:r>
                <a:rPr kumimoji="0" lang="en-I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 5500 </a:t>
              </a:r>
              <a:r>
                <a:rPr kumimoji="0" lang="en-I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BV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38732" y="2643188"/>
              <a:ext cx="2286011" cy="387805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Upto</a:t>
              </a:r>
              <a:r>
                <a:rPr kumimoji="0" lang="en-I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 5500 </a:t>
              </a:r>
              <a:r>
                <a:rPr kumimoji="0" lang="en-I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BV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vancement_global_venture_pvt_lt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1306" cy="10713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7488" y="0"/>
            <a:ext cx="3500462" cy="7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LEVEL BONUS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1571604" y="2786064"/>
            <a:ext cx="285752" cy="5715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4572000" y="2786064"/>
            <a:ext cx="285752" cy="5715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85852" y="4143386"/>
            <a:ext cx="3786214" cy="500066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kern="0" dirty="0" smtClean="0">
                <a:solidFill>
                  <a:schemeClr val="bg1"/>
                </a:solidFill>
                <a:latin typeface="Arial Black" pitchFamily="34" charset="0"/>
              </a:rPr>
              <a:t>Level Bonus </a:t>
            </a: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= </a:t>
            </a:r>
            <a:r>
              <a:rPr lang="en-IN" sz="2400" kern="0" dirty="0" smtClean="0">
                <a:solidFill>
                  <a:srgbClr val="FFFF00"/>
                </a:solidFill>
                <a:latin typeface="Arial Black" pitchFamily="34" charset="0"/>
              </a:rPr>
              <a:t>Rs 60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7224" y="3357568"/>
            <a:ext cx="1643074" cy="4286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Rs 30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29058" y="3357568"/>
            <a:ext cx="1643074" cy="4286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Rs 30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6881850" y="71420"/>
          <a:ext cx="2047868" cy="4769142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45339"/>
                <a:gridCol w="1202529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Level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FF00"/>
                          </a:solidFill>
                        </a:rPr>
                        <a:t>Rs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8089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FF00"/>
                          </a:solidFill>
                        </a:rPr>
                        <a:t>1st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err="1" smtClean="0">
                          <a:solidFill>
                            <a:schemeClr val="bg1"/>
                          </a:solidFill>
                        </a:rPr>
                        <a:t>Upto</a:t>
                      </a:r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 30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80022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FF00"/>
                          </a:solidFill>
                        </a:rPr>
                        <a:t>2nd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err="1" smtClean="0">
                          <a:solidFill>
                            <a:schemeClr val="bg1"/>
                          </a:solidFill>
                        </a:rPr>
                        <a:t>Upto</a:t>
                      </a:r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 30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8089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FF00"/>
                          </a:solidFill>
                        </a:rPr>
                        <a:t>3rd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err="1" smtClean="0">
                          <a:solidFill>
                            <a:schemeClr val="bg1"/>
                          </a:solidFill>
                        </a:rPr>
                        <a:t>Upto</a:t>
                      </a:r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 30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8089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FF00"/>
                          </a:solidFill>
                        </a:rPr>
                        <a:t>4th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err="1" smtClean="0">
                          <a:solidFill>
                            <a:schemeClr val="bg1"/>
                          </a:solidFill>
                        </a:rPr>
                        <a:t>Upto</a:t>
                      </a:r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 20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8089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FF00"/>
                          </a:solidFill>
                        </a:rPr>
                        <a:t>5th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err="1" smtClean="0">
                          <a:solidFill>
                            <a:schemeClr val="bg1"/>
                          </a:solidFill>
                        </a:rPr>
                        <a:t>Upto</a:t>
                      </a:r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 20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8089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FF00"/>
                          </a:solidFill>
                        </a:rPr>
                        <a:t>6th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err="1" smtClean="0">
                          <a:solidFill>
                            <a:schemeClr val="bg1"/>
                          </a:solidFill>
                        </a:rPr>
                        <a:t>Upto</a:t>
                      </a:r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 20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8089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FF00"/>
                          </a:solidFill>
                        </a:rPr>
                        <a:t>7th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err="1" smtClean="0">
                          <a:solidFill>
                            <a:schemeClr val="bg1"/>
                          </a:solidFill>
                        </a:rPr>
                        <a:t>Upto</a:t>
                      </a:r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 20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8089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FF00"/>
                          </a:solidFill>
                        </a:rPr>
                        <a:t>8th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err="1" smtClean="0">
                          <a:solidFill>
                            <a:schemeClr val="bg1"/>
                          </a:solidFill>
                        </a:rPr>
                        <a:t>Upto</a:t>
                      </a:r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 20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8089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FF00"/>
                          </a:solidFill>
                        </a:rPr>
                        <a:t>9th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err="1" smtClean="0">
                          <a:solidFill>
                            <a:schemeClr val="bg1"/>
                          </a:solidFill>
                        </a:rPr>
                        <a:t>Upto</a:t>
                      </a:r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 15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8089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FF00"/>
                          </a:solidFill>
                        </a:rPr>
                        <a:t>10th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err="1" smtClean="0">
                          <a:solidFill>
                            <a:schemeClr val="bg1"/>
                          </a:solidFill>
                        </a:rPr>
                        <a:t>Upto</a:t>
                      </a:r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 15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8089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FF00"/>
                          </a:solidFill>
                        </a:rPr>
                        <a:t>11th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err="1" smtClean="0">
                          <a:solidFill>
                            <a:schemeClr val="bg1"/>
                          </a:solidFill>
                        </a:rPr>
                        <a:t>Upto</a:t>
                      </a:r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 15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8089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FF00"/>
                          </a:solidFill>
                        </a:rPr>
                        <a:t>12th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err="1" smtClean="0">
                          <a:solidFill>
                            <a:schemeClr val="bg1"/>
                          </a:solidFill>
                        </a:rPr>
                        <a:t>Upto</a:t>
                      </a:r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 15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5072066" y="4929222"/>
            <a:ext cx="4071934" cy="21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b="1" dirty="0" smtClean="0"/>
              <a:t>*Terms </a:t>
            </a:r>
            <a:r>
              <a:rPr lang="en-IN" b="1" dirty="0" smtClean="0"/>
              <a:t>&amp;  Conditions Applied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1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vancement_global_venture_pvt_l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6050" y="0"/>
            <a:ext cx="3500462" cy="7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Arial Black" pitchFamily="34" charset="0"/>
              </a:rPr>
              <a:t>TOTAL BENIFIT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0" y="1428743"/>
            <a:ext cx="9144000" cy="3143272"/>
            <a:chOff x="914400" y="589350"/>
            <a:chExt cx="7010400" cy="3468300"/>
          </a:xfrm>
          <a:solidFill>
            <a:srgbClr val="FFFF00"/>
          </a:solidFill>
        </p:grpSpPr>
        <p:cxnSp>
          <p:nvCxnSpPr>
            <p:cNvPr id="13" name="Google Shape;872;p95"/>
            <p:cNvCxnSpPr/>
            <p:nvPr/>
          </p:nvCxnSpPr>
          <p:spPr>
            <a:xfrm rot="5400000">
              <a:off x="2858338" y="2571000"/>
              <a:ext cx="2971800" cy="1500"/>
            </a:xfrm>
            <a:prstGeom prst="straightConnector1">
              <a:avLst/>
            </a:prstGeom>
            <a:grpFill/>
            <a:ln>
              <a:headEnd type="none" w="sm" len="sm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oogle Shape;873;p95"/>
            <p:cNvCxnSpPr/>
            <p:nvPr/>
          </p:nvCxnSpPr>
          <p:spPr>
            <a:xfrm>
              <a:off x="914400" y="1085850"/>
              <a:ext cx="7010400" cy="1200"/>
            </a:xfrm>
            <a:prstGeom prst="straightConnector1">
              <a:avLst/>
            </a:prstGeom>
            <a:grp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</p:cxnSp>
        <p:sp>
          <p:nvSpPr>
            <p:cNvPr id="15" name="Google Shape;893;p95"/>
            <p:cNvSpPr txBox="1"/>
            <p:nvPr/>
          </p:nvSpPr>
          <p:spPr>
            <a:xfrm>
              <a:off x="1992929" y="589350"/>
              <a:ext cx="1658850" cy="57727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IN" sz="2800" b="1" dirty="0" smtClean="0">
                  <a:latin typeface="Federo"/>
                  <a:ea typeface="Federo"/>
                  <a:cs typeface="Federo"/>
                  <a:sym typeface="Federo"/>
                </a:rPr>
                <a:t>LEFT</a:t>
              </a:r>
              <a:endParaRPr sz="2800" b="1" i="0" u="none" strike="noStrike" cap="none">
                <a:latin typeface="Federo"/>
                <a:ea typeface="Federo"/>
                <a:cs typeface="Federo"/>
                <a:sym typeface="Federo"/>
              </a:endParaRPr>
            </a:p>
          </p:txBody>
        </p:sp>
        <p:sp>
          <p:nvSpPr>
            <p:cNvPr id="16" name="Google Shape;894;p95"/>
            <p:cNvSpPr txBox="1"/>
            <p:nvPr/>
          </p:nvSpPr>
          <p:spPr>
            <a:xfrm>
              <a:off x="5048762" y="589350"/>
              <a:ext cx="1852639" cy="57727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IN" sz="2800" b="1" dirty="0" smtClean="0">
                  <a:latin typeface="Federo"/>
                  <a:ea typeface="Federo"/>
                  <a:cs typeface="Federo"/>
                  <a:sym typeface="Federo"/>
                </a:rPr>
                <a:t>RIGHT</a:t>
              </a:r>
              <a:endParaRPr sz="2800" b="1" i="0" u="none" strike="noStrike" cap="none">
                <a:latin typeface="Federo"/>
                <a:ea typeface="Federo"/>
                <a:cs typeface="Federo"/>
                <a:sym typeface="Federo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57620" y="928677"/>
            <a:ext cx="1357322" cy="57150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  <a:latin typeface="Arial Black" pitchFamily="34" charset="0"/>
              </a:rPr>
              <a:t>YOU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17" descr="businessman-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928809"/>
            <a:ext cx="714380" cy="714380"/>
          </a:xfrm>
          <a:prstGeom prst="rect">
            <a:avLst/>
          </a:prstGeom>
        </p:spPr>
      </p:pic>
      <p:pic>
        <p:nvPicPr>
          <p:cNvPr id="19" name="Picture 18" descr="businessman-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928809"/>
            <a:ext cx="714380" cy="71438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00100" y="2643189"/>
            <a:ext cx="2571768" cy="35719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Upto</a:t>
            </a:r>
            <a:r>
              <a:rPr kumimoji="0" lang="en-IN" sz="24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5500 </a:t>
            </a: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BV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72066" y="2643189"/>
            <a:ext cx="2571768" cy="35719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Upto</a:t>
            </a: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5500 </a:t>
            </a: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BV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406" y="3071817"/>
            <a:ext cx="4286280" cy="14287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kern="0" dirty="0" smtClean="0">
                <a:solidFill>
                  <a:sysClr val="window" lastClr="FFFFFF"/>
                </a:solidFill>
                <a:latin typeface="Arial Black" pitchFamily="34" charset="0"/>
              </a:rPr>
              <a:t>Welcome Bonus</a:t>
            </a: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= Rs 1,100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Matching Income = Rs 1,100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kern="0" dirty="0" smtClean="0">
                <a:solidFill>
                  <a:sysClr val="window" lastClr="FFFFFF"/>
                </a:solidFill>
                <a:latin typeface="Arial Black" pitchFamily="34" charset="0"/>
              </a:rPr>
              <a:t>Level Bonus</a:t>
            </a: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= Rs 60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Total Benefit = Rs 2,260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0" y="3357568"/>
            <a:ext cx="4429124" cy="114300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u="sng" dirty="0" smtClean="0">
                <a:solidFill>
                  <a:srgbClr val="FFFF00"/>
                </a:solidFill>
              </a:rPr>
              <a:t>Note </a:t>
            </a:r>
            <a:r>
              <a:rPr lang="en-IN" sz="3200" b="1" dirty="0" smtClean="0">
                <a:solidFill>
                  <a:srgbClr val="FFFF00"/>
                </a:solidFill>
              </a:rPr>
              <a:t>: </a:t>
            </a:r>
            <a:r>
              <a:rPr lang="en-IN" sz="3200" b="1" dirty="0" smtClean="0">
                <a:solidFill>
                  <a:schemeClr val="bg1"/>
                </a:solidFill>
              </a:rPr>
              <a:t>Weekly Capping </a:t>
            </a:r>
            <a:r>
              <a:rPr lang="en-IN" sz="3200" b="1" dirty="0" err="1" smtClean="0">
                <a:solidFill>
                  <a:schemeClr val="bg1"/>
                </a:solidFill>
              </a:rPr>
              <a:t>Upto</a:t>
            </a:r>
            <a:r>
              <a:rPr lang="en-IN" sz="3200" b="1" dirty="0" smtClean="0">
                <a:solidFill>
                  <a:schemeClr val="bg1"/>
                </a:solidFill>
              </a:rPr>
              <a:t> Rs </a:t>
            </a:r>
            <a:r>
              <a:rPr lang="en-IN" sz="3200" b="1" dirty="0" smtClean="0">
                <a:solidFill>
                  <a:schemeClr val="bg1"/>
                </a:solidFill>
              </a:rPr>
              <a:t>75,000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72066" y="4929222"/>
            <a:ext cx="4071934" cy="21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b="1" dirty="0" smtClean="0"/>
              <a:t>*Terms </a:t>
            </a:r>
            <a:r>
              <a:rPr lang="en-IN" b="1" dirty="0" smtClean="0"/>
              <a:t>&amp;  Conditions Applied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vancement_global_venture_pvt_l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6050" y="0"/>
            <a:ext cx="3500462" cy="7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ROYALTY INCOME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2910" y="1000114"/>
            <a:ext cx="8001056" cy="6429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kern="0" dirty="0" smtClean="0">
                <a:solidFill>
                  <a:srgbClr val="FF0000"/>
                </a:solidFill>
                <a:latin typeface="Arial Black" pitchFamily="34" charset="0"/>
              </a:rPr>
              <a:t>*</a:t>
            </a:r>
            <a:r>
              <a:rPr lang="en-IN" sz="2000" kern="0" dirty="0" smtClean="0">
                <a:solidFill>
                  <a:srgbClr val="FFFF00"/>
                </a:solidFill>
                <a:latin typeface="Arial Black" pitchFamily="34" charset="0"/>
              </a:rPr>
              <a:t>1% of company’s total turnover will be equally distributed among the Achievers</a:t>
            </a:r>
            <a:r>
              <a:rPr lang="en-IN" sz="2000" kern="0" dirty="0" smtClean="0">
                <a:solidFill>
                  <a:srgbClr val="FF0000"/>
                </a:solidFill>
                <a:latin typeface="Arial Black" pitchFamily="34" charset="0"/>
              </a:rPr>
              <a:t>*</a:t>
            </a:r>
            <a:endParaRPr kumimoji="0" lang="en-IN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00166" y="2000246"/>
          <a:ext cx="6096000" cy="22250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RANK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206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FF00"/>
                          </a:solidFill>
                        </a:rPr>
                        <a:t>CRITERIA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>
                        <a:alpha val="69804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ROYALTY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1,50,000</a:t>
                      </a:r>
                      <a:r>
                        <a:rPr lang="en-IN" b="1" baseline="0" dirty="0" smtClean="0">
                          <a:solidFill>
                            <a:schemeClr val="bg1"/>
                          </a:solidFill>
                        </a:rPr>
                        <a:t> BV Match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>
                        <a:alpha val="69804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SUPER ROYALTY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3,00,000</a:t>
                      </a:r>
                      <a:r>
                        <a:rPr lang="en-IN" b="1" baseline="0" dirty="0" smtClean="0">
                          <a:solidFill>
                            <a:schemeClr val="bg1"/>
                          </a:solidFill>
                        </a:rPr>
                        <a:t> BV Match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>
                        <a:alpha val="69804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EXECUTIVE ROYALTY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6,00,000</a:t>
                      </a:r>
                      <a:r>
                        <a:rPr lang="en-IN" b="1" baseline="0" dirty="0" smtClean="0">
                          <a:solidFill>
                            <a:schemeClr val="bg1"/>
                          </a:solidFill>
                        </a:rPr>
                        <a:t> BV Match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>
                        <a:alpha val="69804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CHIEF ROYALTY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15,00,000</a:t>
                      </a:r>
                      <a:r>
                        <a:rPr lang="en-IN" b="1" baseline="0" dirty="0" smtClean="0">
                          <a:solidFill>
                            <a:schemeClr val="bg1"/>
                          </a:solidFill>
                        </a:rPr>
                        <a:t> BV Match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>
                        <a:alpha val="69804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PREMIUM ROYALTY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30,00,000</a:t>
                      </a:r>
                      <a:r>
                        <a:rPr lang="en-IN" b="1" baseline="0" dirty="0" smtClean="0">
                          <a:solidFill>
                            <a:schemeClr val="bg1"/>
                          </a:solidFill>
                        </a:rPr>
                        <a:t> BV Match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72066" y="4929222"/>
            <a:ext cx="4071934" cy="21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b="1" dirty="0" smtClean="0"/>
              <a:t>*Terms </a:t>
            </a:r>
            <a:r>
              <a:rPr lang="en-IN" b="1" dirty="0" smtClean="0"/>
              <a:t>&amp;  Conditions Applied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Google Shape;1065;p110" descr="http://www.livemint.com/images/B2526153-806B-483C-97C3-3251A873C795ArtVPF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7150"/>
            <a:ext cx="89916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23</a:t>
            </a:fld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1" name="Google Shape;1071;p111" descr="j018560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345238" y="190201"/>
            <a:ext cx="739378" cy="53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111" descr="See full size imag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2198" y="3786196"/>
            <a:ext cx="1739900" cy="67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111" descr="Healthy-Food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1" y="1465660"/>
            <a:ext cx="1565275" cy="67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111" descr="296176d1267246377-new-wagon-r-wagonr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19800" y="1485900"/>
            <a:ext cx="928687" cy="56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11" descr="Holiday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9601" y="3726656"/>
            <a:ext cx="2085975" cy="75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11" descr="credit-card-bill-sans-payment-slip-UK-1985-Midland-Bank-Access-1-DHD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467101" y="3768331"/>
            <a:ext cx="981075" cy="58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11" descr="credit-card-bill-sans-payment-slip-UK-1985-Midland-Bank-Access-1-DHD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711577" y="3684985"/>
            <a:ext cx="982663" cy="58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11" descr="credit-card-bill-sans-payment-slip-UK-1985-Midland-Bank-Access-1-DHD">
            <a:hlinkClick r:id="rId12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25993">
            <a:off x="4364283" y="3852605"/>
            <a:ext cx="937722" cy="56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111" descr="credit-card-bill-sans-payment-slip-UK-1985-Midland-Bank-Access-1-DHD">
            <a:hlinkClick r:id="rId12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54593">
            <a:off x="3043579" y="4019191"/>
            <a:ext cx="867680" cy="51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111"/>
          <p:cNvSpPr txBox="1"/>
          <p:nvPr/>
        </p:nvSpPr>
        <p:spPr>
          <a:xfrm>
            <a:off x="6345240" y="795340"/>
            <a:ext cx="1805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LOAN/ RENT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111"/>
          <p:cNvSpPr txBox="1"/>
          <p:nvPr/>
        </p:nvSpPr>
        <p:spPr>
          <a:xfrm>
            <a:off x="3738565" y="754858"/>
            <a:ext cx="2052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FESTIVALS PARTY etc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2" name="Google Shape;1082;p111" descr="medicine-prescription-drugs_~richaa0017r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24000" y="114300"/>
            <a:ext cx="7302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111" descr="medic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81000" y="114300"/>
            <a:ext cx="118427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111"/>
          <p:cNvSpPr txBox="1"/>
          <p:nvPr/>
        </p:nvSpPr>
        <p:spPr>
          <a:xfrm>
            <a:off x="955676" y="1045369"/>
            <a:ext cx="171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5" name="Google Shape;1085;p111" descr="womens_suit4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95325" y="2596754"/>
            <a:ext cx="1303338" cy="664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111" descr="2958_main_image_1243000576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400801" y="2628900"/>
            <a:ext cx="1565275" cy="617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111"/>
          <p:cNvSpPr txBox="1"/>
          <p:nvPr/>
        </p:nvSpPr>
        <p:spPr>
          <a:xfrm>
            <a:off x="779465" y="2135981"/>
            <a:ext cx="150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11"/>
          <p:cNvSpPr txBox="1"/>
          <p:nvPr/>
        </p:nvSpPr>
        <p:spPr>
          <a:xfrm>
            <a:off x="696913" y="3350419"/>
            <a:ext cx="190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CLOTHES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11"/>
          <p:cNvSpPr txBox="1"/>
          <p:nvPr/>
        </p:nvSpPr>
        <p:spPr>
          <a:xfrm>
            <a:off x="611189" y="4481513"/>
            <a:ext cx="27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HOLIDAY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111"/>
          <p:cNvSpPr txBox="1"/>
          <p:nvPr/>
        </p:nvSpPr>
        <p:spPr>
          <a:xfrm>
            <a:off x="3654426" y="4523185"/>
            <a:ext cx="140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11"/>
          <p:cNvSpPr txBox="1"/>
          <p:nvPr/>
        </p:nvSpPr>
        <p:spPr>
          <a:xfrm>
            <a:off x="5654675" y="4481513"/>
            <a:ext cx="230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111"/>
          <p:cNvSpPr txBox="1"/>
          <p:nvPr/>
        </p:nvSpPr>
        <p:spPr>
          <a:xfrm>
            <a:off x="6084890" y="3264695"/>
            <a:ext cx="255907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111"/>
          <p:cNvSpPr txBox="1"/>
          <p:nvPr/>
        </p:nvSpPr>
        <p:spPr>
          <a:xfrm>
            <a:off x="5867402" y="2228850"/>
            <a:ext cx="270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 LOAN/ PETROL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11"/>
          <p:cNvSpPr/>
          <p:nvPr/>
        </p:nvSpPr>
        <p:spPr>
          <a:xfrm rot="7700608">
            <a:off x="5128035" y="1209559"/>
            <a:ext cx="1238930" cy="246577"/>
          </a:xfrm>
          <a:prstGeom prst="rightArrow">
            <a:avLst>
              <a:gd name="adj1" fmla="val 50000"/>
              <a:gd name="adj2" fmla="val 143788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111"/>
          <p:cNvSpPr/>
          <p:nvPr/>
        </p:nvSpPr>
        <p:spPr>
          <a:xfrm rot="5400000">
            <a:off x="3127090" y="1144840"/>
            <a:ext cx="1046700" cy="347700"/>
          </a:xfrm>
          <a:prstGeom prst="rightArrow">
            <a:avLst>
              <a:gd name="adj1" fmla="val 50000"/>
              <a:gd name="adj2" fmla="val 100342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111"/>
          <p:cNvSpPr/>
          <p:nvPr/>
        </p:nvSpPr>
        <p:spPr>
          <a:xfrm rot="2992849">
            <a:off x="2096310" y="1186148"/>
            <a:ext cx="1249108" cy="243695"/>
          </a:xfrm>
          <a:prstGeom prst="rightArrow">
            <a:avLst>
              <a:gd name="adj1" fmla="val 50000"/>
              <a:gd name="adj2" fmla="val 144665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111"/>
          <p:cNvSpPr/>
          <p:nvPr/>
        </p:nvSpPr>
        <p:spPr>
          <a:xfrm>
            <a:off x="1651002" y="2177654"/>
            <a:ext cx="1217700" cy="152400"/>
          </a:xfrm>
          <a:prstGeom prst="rightArrow">
            <a:avLst>
              <a:gd name="adj1" fmla="val 50000"/>
              <a:gd name="adj2" fmla="val 149805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111"/>
          <p:cNvSpPr/>
          <p:nvPr/>
        </p:nvSpPr>
        <p:spPr>
          <a:xfrm rot="3400588">
            <a:off x="2411296" y="2068427"/>
            <a:ext cx="286148" cy="1387410"/>
          </a:xfrm>
          <a:prstGeom prst="upArrow">
            <a:avLst>
              <a:gd name="adj1" fmla="val 50000"/>
              <a:gd name="adj2" fmla="val 102009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Google Shape;1099;p111"/>
          <p:cNvSpPr/>
          <p:nvPr/>
        </p:nvSpPr>
        <p:spPr>
          <a:xfrm rot="-1890651">
            <a:off x="2220692" y="3067192"/>
            <a:ext cx="1724257" cy="298529"/>
          </a:xfrm>
          <a:prstGeom prst="rightArrow">
            <a:avLst>
              <a:gd name="adj1" fmla="val 50000"/>
              <a:gd name="adj2" fmla="val 136529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111"/>
          <p:cNvSpPr/>
          <p:nvPr/>
        </p:nvSpPr>
        <p:spPr>
          <a:xfrm rot="-5400000">
            <a:off x="3702900" y="3040877"/>
            <a:ext cx="1171500" cy="347700"/>
          </a:xfrm>
          <a:prstGeom prst="rightArrow">
            <a:avLst>
              <a:gd name="adj1" fmla="val 50000"/>
              <a:gd name="adj2" fmla="val 112329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111"/>
          <p:cNvSpPr/>
          <p:nvPr/>
        </p:nvSpPr>
        <p:spPr>
          <a:xfrm rot="-8517154">
            <a:off x="4648995" y="3200727"/>
            <a:ext cx="1503618" cy="254095"/>
          </a:xfrm>
          <a:prstGeom prst="rightArrow">
            <a:avLst>
              <a:gd name="adj1" fmla="val 50000"/>
              <a:gd name="adj2" fmla="val 149722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111"/>
          <p:cNvSpPr/>
          <p:nvPr/>
        </p:nvSpPr>
        <p:spPr>
          <a:xfrm rot="-9440880">
            <a:off x="5115980" y="2588482"/>
            <a:ext cx="1110785" cy="204782"/>
          </a:xfrm>
          <a:prstGeom prst="rightArrow">
            <a:avLst>
              <a:gd name="adj1" fmla="val 50000"/>
              <a:gd name="adj2" fmla="val 11693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111"/>
          <p:cNvSpPr/>
          <p:nvPr/>
        </p:nvSpPr>
        <p:spPr>
          <a:xfrm rot="10800000">
            <a:off x="5303764" y="2009796"/>
            <a:ext cx="695400" cy="188100"/>
          </a:xfrm>
          <a:prstGeom prst="rightArrow">
            <a:avLst>
              <a:gd name="adj1" fmla="val 50000"/>
              <a:gd name="adj2" fmla="val 69304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4" name="Google Shape;1104;p111" descr="celebration">
            <a:hlinkClick r:id="rId23"/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955927" y="132750"/>
            <a:ext cx="1998663" cy="6488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105;p111"/>
          <p:cNvGrpSpPr/>
          <p:nvPr/>
        </p:nvGrpSpPr>
        <p:grpSpPr>
          <a:xfrm>
            <a:off x="3043239" y="1800225"/>
            <a:ext cx="2085975" cy="838200"/>
            <a:chOff x="1917" y="1512"/>
            <a:chExt cx="1314" cy="704"/>
          </a:xfrm>
        </p:grpSpPr>
        <p:sp>
          <p:nvSpPr>
            <p:cNvPr id="1106" name="Google Shape;1106;p111"/>
            <p:cNvSpPr/>
            <p:nvPr/>
          </p:nvSpPr>
          <p:spPr>
            <a:xfrm rot="5400000">
              <a:off x="2222" y="1207"/>
              <a:ext cx="704" cy="1314"/>
            </a:xfrm>
            <a:prstGeom prst="ellipse">
              <a:avLst/>
            </a:prstGeom>
            <a:solidFill>
              <a:schemeClr val="accent1">
                <a:alpha val="7058"/>
              </a:schemeClr>
            </a:solidFill>
            <a:ln w="635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11"/>
            <p:cNvSpPr txBox="1"/>
            <p:nvPr/>
          </p:nvSpPr>
          <p:spPr>
            <a:xfrm>
              <a:off x="2087" y="1608"/>
              <a:ext cx="929" cy="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11"/>
            <p:cNvSpPr txBox="1"/>
            <p:nvPr/>
          </p:nvSpPr>
          <p:spPr>
            <a:xfrm>
              <a:off x="2166" y="1649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sng" strike="noStrike" cap="none">
                  <a:solidFill>
                    <a:srgbClr val="A50021"/>
                  </a:solidFill>
                  <a:latin typeface="Algerian"/>
                  <a:ea typeface="Algerian"/>
                  <a:cs typeface="Algerian"/>
                  <a:sym typeface="Algerian"/>
                </a:rPr>
                <a:t>INCOME</a:t>
              </a:r>
              <a:endParaRPr sz="1400" b="0" i="0" u="none" strike="noStrike" cap="none">
                <a:solidFill>
                  <a:srgbClr val="000000"/>
                </a:solidFill>
                <a:latin typeface="Algerian"/>
                <a:ea typeface="Algerian"/>
                <a:cs typeface="Algerian"/>
                <a:sym typeface="Algerian"/>
              </a:endParaRPr>
            </a:p>
          </p:txBody>
        </p:sp>
      </p:grpSp>
      <p:sp>
        <p:nvSpPr>
          <p:cNvPr id="1109" name="Google Shape;1109;p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24</a:t>
            </a:fld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4" name="Google Shape;1114;p112" descr="Client 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349876" y="1135856"/>
            <a:ext cx="534889" cy="534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411"/>
              </a:schemeClr>
            </a:outerShdw>
          </a:effectLst>
        </p:spPr>
      </p:pic>
      <p:pic>
        <p:nvPicPr>
          <p:cNvPr id="1115" name="Google Shape;1115;p112" descr="Client 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2576" y="1993109"/>
            <a:ext cx="534889" cy="534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411"/>
              </a:schemeClr>
            </a:outerShdw>
          </a:effectLst>
        </p:spPr>
      </p:pic>
      <p:sp>
        <p:nvSpPr>
          <p:cNvPr id="1116" name="Google Shape;1116;p112"/>
          <p:cNvSpPr/>
          <p:nvPr/>
        </p:nvSpPr>
        <p:spPr>
          <a:xfrm>
            <a:off x="209550" y="4557713"/>
            <a:ext cx="8737500" cy="362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00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,000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112"/>
          <p:cNvSpPr/>
          <p:nvPr/>
        </p:nvSpPr>
        <p:spPr>
          <a:xfrm>
            <a:off x="207963" y="4108847"/>
            <a:ext cx="8737500" cy="362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00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0,000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112"/>
          <p:cNvSpPr/>
          <p:nvPr/>
        </p:nvSpPr>
        <p:spPr>
          <a:xfrm>
            <a:off x="206376" y="3659981"/>
            <a:ext cx="8737500" cy="362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00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0,000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112"/>
          <p:cNvSpPr/>
          <p:nvPr/>
        </p:nvSpPr>
        <p:spPr>
          <a:xfrm>
            <a:off x="192089" y="3220641"/>
            <a:ext cx="8737500" cy="362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00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,000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112"/>
          <p:cNvSpPr/>
          <p:nvPr/>
        </p:nvSpPr>
        <p:spPr>
          <a:xfrm>
            <a:off x="203200" y="2781300"/>
            <a:ext cx="8712300" cy="362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00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,000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1" name="Google Shape;1121;p112" descr="Client 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524000" y="1132285"/>
            <a:ext cx="535781" cy="534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411"/>
              </a:schemeClr>
            </a:outerShdw>
          </a:effectLst>
        </p:spPr>
      </p:pic>
      <p:pic>
        <p:nvPicPr>
          <p:cNvPr id="1122" name="Google Shape;1122;p112" descr="Client 2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372102" y="1123952"/>
            <a:ext cx="534889" cy="534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411"/>
              </a:schemeClr>
            </a:outerShdw>
          </a:effectLst>
        </p:spPr>
      </p:pic>
      <p:pic>
        <p:nvPicPr>
          <p:cNvPr id="1123" name="Google Shape;1123;p112" descr="User 3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2743200" y="2000250"/>
            <a:ext cx="535781" cy="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112" descr="Administrator 2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6591300" y="1990725"/>
            <a:ext cx="535781" cy="5357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411"/>
              </a:schemeClr>
            </a:outerShdw>
          </a:effectLst>
        </p:spPr>
      </p:pic>
      <p:pic>
        <p:nvPicPr>
          <p:cNvPr id="1125" name="Google Shape;1125;p112" descr="Administrator 3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4127500" y="2000250"/>
            <a:ext cx="535781" cy="535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6" name="Google Shape;1126;p112"/>
          <p:cNvCxnSpPr/>
          <p:nvPr/>
        </p:nvCxnSpPr>
        <p:spPr>
          <a:xfrm>
            <a:off x="3911600" y="1000125"/>
            <a:ext cx="0" cy="4124400"/>
          </a:xfrm>
          <a:prstGeom prst="straightConnector1">
            <a:avLst/>
          </a:prstGeom>
          <a:noFill/>
          <a:ln w="12700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7" name="Google Shape;1127;p112"/>
          <p:cNvSpPr/>
          <p:nvPr/>
        </p:nvSpPr>
        <p:spPr>
          <a:xfrm>
            <a:off x="1933576" y="773908"/>
            <a:ext cx="13209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3" marR="0" lvl="0" indent="-34288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12"/>
          <p:cNvSpPr/>
          <p:nvPr/>
        </p:nvSpPr>
        <p:spPr>
          <a:xfrm>
            <a:off x="4576764" y="775097"/>
            <a:ext cx="13209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3" marR="0" lvl="0" indent="-34288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oogle Shape;1129;p112"/>
          <p:cNvGrpSpPr/>
          <p:nvPr/>
        </p:nvGrpSpPr>
        <p:grpSpPr>
          <a:xfrm>
            <a:off x="2006600" y="895350"/>
            <a:ext cx="3810000" cy="238125"/>
            <a:chOff x="1296" y="1760"/>
            <a:chExt cx="2400" cy="304"/>
          </a:xfrm>
        </p:grpSpPr>
        <p:cxnSp>
          <p:nvCxnSpPr>
            <p:cNvPr id="1130" name="Google Shape;1130;p112"/>
            <p:cNvCxnSpPr/>
            <p:nvPr/>
          </p:nvCxnSpPr>
          <p:spPr>
            <a:xfrm>
              <a:off x="1296" y="1904"/>
              <a:ext cx="2400" cy="0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1" name="Google Shape;1131;p112"/>
            <p:cNvCxnSpPr/>
            <p:nvPr/>
          </p:nvCxnSpPr>
          <p:spPr>
            <a:xfrm>
              <a:off x="1296" y="1920"/>
              <a:ext cx="0" cy="144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2" name="Google Shape;1132;p112"/>
            <p:cNvCxnSpPr/>
            <p:nvPr/>
          </p:nvCxnSpPr>
          <p:spPr>
            <a:xfrm>
              <a:off x="3696" y="1920"/>
              <a:ext cx="0" cy="144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3" name="Google Shape;1133;p112"/>
            <p:cNvCxnSpPr/>
            <p:nvPr/>
          </p:nvCxnSpPr>
          <p:spPr>
            <a:xfrm>
              <a:off x="2496" y="1760"/>
              <a:ext cx="0" cy="144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" name="Google Shape;1134;p112"/>
          <p:cNvGrpSpPr/>
          <p:nvPr/>
        </p:nvGrpSpPr>
        <p:grpSpPr>
          <a:xfrm>
            <a:off x="4613275" y="1831181"/>
            <a:ext cx="2463800" cy="190500"/>
            <a:chOff x="1296" y="1760"/>
            <a:chExt cx="2400" cy="304"/>
          </a:xfrm>
        </p:grpSpPr>
        <p:cxnSp>
          <p:nvCxnSpPr>
            <p:cNvPr id="1135" name="Google Shape;1135;p112"/>
            <p:cNvCxnSpPr/>
            <p:nvPr/>
          </p:nvCxnSpPr>
          <p:spPr>
            <a:xfrm>
              <a:off x="1296" y="1904"/>
              <a:ext cx="2400" cy="0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6" name="Google Shape;1136;p112"/>
            <p:cNvCxnSpPr/>
            <p:nvPr/>
          </p:nvCxnSpPr>
          <p:spPr>
            <a:xfrm>
              <a:off x="1296" y="1920"/>
              <a:ext cx="0" cy="144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7" name="Google Shape;1137;p112"/>
            <p:cNvCxnSpPr/>
            <p:nvPr/>
          </p:nvCxnSpPr>
          <p:spPr>
            <a:xfrm>
              <a:off x="3696" y="1920"/>
              <a:ext cx="0" cy="144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8" name="Google Shape;1138;p112"/>
            <p:cNvCxnSpPr/>
            <p:nvPr/>
          </p:nvCxnSpPr>
          <p:spPr>
            <a:xfrm>
              <a:off x="2496" y="1760"/>
              <a:ext cx="0" cy="144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" name="Google Shape;1139;p112"/>
          <p:cNvGrpSpPr/>
          <p:nvPr/>
        </p:nvGrpSpPr>
        <p:grpSpPr>
          <a:xfrm>
            <a:off x="766764" y="1813322"/>
            <a:ext cx="2463800" cy="190500"/>
            <a:chOff x="1296" y="1760"/>
            <a:chExt cx="2400" cy="304"/>
          </a:xfrm>
        </p:grpSpPr>
        <p:cxnSp>
          <p:nvCxnSpPr>
            <p:cNvPr id="1140" name="Google Shape;1140;p112"/>
            <p:cNvCxnSpPr/>
            <p:nvPr/>
          </p:nvCxnSpPr>
          <p:spPr>
            <a:xfrm>
              <a:off x="1296" y="1904"/>
              <a:ext cx="2400" cy="0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1" name="Google Shape;1141;p112"/>
            <p:cNvCxnSpPr/>
            <p:nvPr/>
          </p:nvCxnSpPr>
          <p:spPr>
            <a:xfrm>
              <a:off x="1296" y="1920"/>
              <a:ext cx="0" cy="144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2" name="Google Shape;1142;p112"/>
            <p:cNvCxnSpPr/>
            <p:nvPr/>
          </p:nvCxnSpPr>
          <p:spPr>
            <a:xfrm>
              <a:off x="3696" y="1920"/>
              <a:ext cx="0" cy="144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3" name="Google Shape;1143;p112"/>
            <p:cNvCxnSpPr/>
            <p:nvPr/>
          </p:nvCxnSpPr>
          <p:spPr>
            <a:xfrm>
              <a:off x="2496" y="1760"/>
              <a:ext cx="0" cy="144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144" name="Google Shape;1144;p112"/>
          <p:cNvCxnSpPr/>
          <p:nvPr/>
        </p:nvCxnSpPr>
        <p:spPr>
          <a:xfrm>
            <a:off x="1993900" y="1866900"/>
            <a:ext cx="0" cy="828600"/>
          </a:xfrm>
          <a:prstGeom prst="straightConnector1">
            <a:avLst/>
          </a:prstGeom>
          <a:noFill/>
          <a:ln w="12700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5" name="Google Shape;1145;p112"/>
          <p:cNvCxnSpPr/>
          <p:nvPr/>
        </p:nvCxnSpPr>
        <p:spPr>
          <a:xfrm>
            <a:off x="5843588" y="1877616"/>
            <a:ext cx="0" cy="828600"/>
          </a:xfrm>
          <a:prstGeom prst="straightConnector1">
            <a:avLst/>
          </a:prstGeom>
          <a:noFill/>
          <a:ln w="12700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6" name="Google Shape;1146;p112"/>
          <p:cNvCxnSpPr/>
          <p:nvPr/>
        </p:nvCxnSpPr>
        <p:spPr>
          <a:xfrm>
            <a:off x="38100" y="2722960"/>
            <a:ext cx="7848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7" name="Google Shape;1147;p112"/>
          <p:cNvCxnSpPr/>
          <p:nvPr/>
        </p:nvCxnSpPr>
        <p:spPr>
          <a:xfrm>
            <a:off x="14288" y="3171825"/>
            <a:ext cx="7848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8" name="Google Shape;1148;p112"/>
          <p:cNvCxnSpPr/>
          <p:nvPr/>
        </p:nvCxnSpPr>
        <p:spPr>
          <a:xfrm>
            <a:off x="15875" y="3620691"/>
            <a:ext cx="7848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9" name="Google Shape;1149;p112"/>
          <p:cNvCxnSpPr/>
          <p:nvPr/>
        </p:nvCxnSpPr>
        <p:spPr>
          <a:xfrm>
            <a:off x="5867400" y="3846910"/>
            <a:ext cx="228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50" name="Google Shape;1150;p112"/>
          <p:cNvCxnSpPr/>
          <p:nvPr/>
        </p:nvCxnSpPr>
        <p:spPr>
          <a:xfrm>
            <a:off x="17463" y="4060031"/>
            <a:ext cx="7848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1" name="Google Shape;1151;p112"/>
          <p:cNvCxnSpPr/>
          <p:nvPr/>
        </p:nvCxnSpPr>
        <p:spPr>
          <a:xfrm>
            <a:off x="6350" y="4518422"/>
            <a:ext cx="7848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2" name="Google Shape;1152;p112"/>
          <p:cNvSpPr txBox="1"/>
          <p:nvPr/>
        </p:nvSpPr>
        <p:spPr>
          <a:xfrm>
            <a:off x="5715002" y="1364458"/>
            <a:ext cx="30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112"/>
          <p:cNvSpPr txBox="1"/>
          <p:nvPr/>
        </p:nvSpPr>
        <p:spPr>
          <a:xfrm>
            <a:off x="3073400" y="2250283"/>
            <a:ext cx="314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112"/>
          <p:cNvSpPr txBox="1"/>
          <p:nvPr/>
        </p:nvSpPr>
        <p:spPr>
          <a:xfrm>
            <a:off x="4470400" y="2250283"/>
            <a:ext cx="29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112"/>
          <p:cNvSpPr txBox="1"/>
          <p:nvPr/>
        </p:nvSpPr>
        <p:spPr>
          <a:xfrm>
            <a:off x="6959601" y="2240758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112"/>
          <p:cNvSpPr txBox="1"/>
          <p:nvPr/>
        </p:nvSpPr>
        <p:spPr>
          <a:xfrm>
            <a:off x="609602" y="2241949"/>
            <a:ext cx="30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7" name="Google Shape;1157;p112" descr="Client 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536702" y="1135856"/>
            <a:ext cx="534889" cy="534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411"/>
              </a:schemeClr>
            </a:outerShdw>
          </a:effectLst>
        </p:spPr>
      </p:pic>
      <p:pic>
        <p:nvPicPr>
          <p:cNvPr id="1158" name="Google Shape;1158;p112" descr="Client 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536702" y="1135856"/>
            <a:ext cx="534889" cy="534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411"/>
              </a:schemeClr>
            </a:outerShdw>
          </a:effectLst>
        </p:spPr>
      </p:pic>
      <p:pic>
        <p:nvPicPr>
          <p:cNvPr id="1159" name="Google Shape;1159;p112" descr="Client 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74640" y="1995490"/>
            <a:ext cx="534888" cy="534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411"/>
              </a:schemeClr>
            </a:outerShdw>
          </a:effectLst>
        </p:spPr>
      </p:pic>
      <p:sp>
        <p:nvSpPr>
          <p:cNvPr id="1160" name="Google Shape;1160;p112"/>
          <p:cNvSpPr/>
          <p:nvPr/>
        </p:nvSpPr>
        <p:spPr>
          <a:xfrm>
            <a:off x="5695950" y="236935"/>
            <a:ext cx="3143253" cy="4857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>
                <a:ln w="9525" cap="sq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3300"/>
                </a:solidFill>
                <a:latin typeface="Arial Black"/>
              </a:rPr>
              <a:t>NOMINEE</a:t>
            </a:r>
          </a:p>
        </p:txBody>
      </p:sp>
      <p:pic>
        <p:nvPicPr>
          <p:cNvPr id="1161" name="Google Shape;1161;p112" descr="BD21298_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78413" y="348854"/>
            <a:ext cx="531812" cy="30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2" name="Google Shape;1162;p112"/>
          <p:cNvCxnSpPr/>
          <p:nvPr/>
        </p:nvCxnSpPr>
        <p:spPr>
          <a:xfrm rot="10800000">
            <a:off x="4889550" y="1776329"/>
            <a:ext cx="2787600" cy="2906400"/>
          </a:xfrm>
          <a:prstGeom prst="straightConnector1">
            <a:avLst/>
          </a:prstGeom>
          <a:noFill/>
          <a:ln w="47625" cap="sq" cmpd="sng">
            <a:solidFill>
              <a:schemeClr val="dk1"/>
            </a:solidFill>
            <a:prstDash val="solid"/>
            <a:round/>
            <a:headEnd type="none" w="sm" len="sm"/>
            <a:tailEnd type="stealth" w="sm" len="sm"/>
          </a:ln>
        </p:spPr>
      </p:cxnSp>
      <p:cxnSp>
        <p:nvCxnSpPr>
          <p:cNvPr id="1163" name="Google Shape;1163;p112"/>
          <p:cNvCxnSpPr/>
          <p:nvPr/>
        </p:nvCxnSpPr>
        <p:spPr>
          <a:xfrm rot="10800000">
            <a:off x="4876800" y="1771800"/>
            <a:ext cx="2895600" cy="2457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64" name="Google Shape;1164;p112"/>
          <p:cNvCxnSpPr/>
          <p:nvPr/>
        </p:nvCxnSpPr>
        <p:spPr>
          <a:xfrm rot="10800000">
            <a:off x="4876800" y="1771800"/>
            <a:ext cx="2971800" cy="20001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65" name="Google Shape;1165;p112"/>
          <p:cNvCxnSpPr/>
          <p:nvPr/>
        </p:nvCxnSpPr>
        <p:spPr>
          <a:xfrm rot="10800000">
            <a:off x="4876800" y="1771800"/>
            <a:ext cx="3048000" cy="1542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66" name="Google Shape;1166;p112"/>
          <p:cNvCxnSpPr/>
          <p:nvPr/>
        </p:nvCxnSpPr>
        <p:spPr>
          <a:xfrm rot="10800000">
            <a:off x="4876800" y="1771650"/>
            <a:ext cx="3124200" cy="1143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167" name="Google Shape;1167;p1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63863" y="50009"/>
            <a:ext cx="1077813" cy="128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1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06713" y="83344"/>
            <a:ext cx="1962150" cy="16811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25</a:t>
            </a:fld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" name="Picture 60" descr="advancement_global_venture_pvt_lt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5072066" y="4929222"/>
            <a:ext cx="4071934" cy="21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b="1" dirty="0" smtClean="0"/>
              <a:t>*Terms </a:t>
            </a:r>
            <a:r>
              <a:rPr lang="en-IN" b="1" dirty="0" smtClean="0"/>
              <a:t>&amp;  Conditions Applied</a:t>
            </a:r>
            <a:endParaRPr lang="en-US" b="1" dirty="0"/>
          </a:p>
        </p:txBody>
      </p:sp>
      <p:pic>
        <p:nvPicPr>
          <p:cNvPr id="63" name="Picture 62" descr="WhatsApp Image 2024-07-16 at 00.32.42_befe3697.jpg"/>
          <p:cNvPicPr>
            <a:picLocks noChangeAspect="1"/>
          </p:cNvPicPr>
          <p:nvPr/>
        </p:nvPicPr>
        <p:blipFill>
          <a:blip r:embed="rId13" cstate="print"/>
          <a:srcRect l="34014" t="16666" b="29093"/>
          <a:stretch>
            <a:fillRect/>
          </a:stretch>
        </p:blipFill>
        <p:spPr>
          <a:xfrm>
            <a:off x="2857488" y="0"/>
            <a:ext cx="2000264" cy="17859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36,934 Thank You Stock Photos - Free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C:\Users\9suja\Downloads\download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34828"/>
          </a:xfrm>
          <a:prstGeom prst="rect">
            <a:avLst/>
          </a:prstGeom>
          <a:noFill/>
        </p:spPr>
      </p:pic>
      <p:grpSp>
        <p:nvGrpSpPr>
          <p:cNvPr id="2" name="Group 3"/>
          <p:cNvGrpSpPr/>
          <p:nvPr/>
        </p:nvGrpSpPr>
        <p:grpSpPr>
          <a:xfrm>
            <a:off x="2786050" y="178578"/>
            <a:ext cx="1643074" cy="1035850"/>
            <a:chOff x="214282" y="142858"/>
            <a:chExt cx="1643074" cy="1000132"/>
          </a:xfrm>
        </p:grpSpPr>
        <p:pic>
          <p:nvPicPr>
            <p:cNvPr id="5" name="Picture 4" descr="advancement_global_venture_pvt_lt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472" y="142858"/>
              <a:ext cx="857256" cy="85725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14282" y="785800"/>
              <a:ext cx="1643074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100" dirty="0" smtClean="0">
                  <a:solidFill>
                    <a:srgbClr val="002060"/>
                  </a:solidFill>
                </a:rPr>
                <a:t>ADVANCEMENT GLOBAL</a:t>
              </a:r>
            </a:p>
            <a:p>
              <a:pPr algn="ctr"/>
              <a:r>
                <a:rPr lang="en-IN" sz="900" dirty="0" smtClean="0">
                  <a:solidFill>
                    <a:srgbClr val="002060"/>
                  </a:solidFill>
                </a:rPr>
                <a:t>VENTURE PVT. LTD</a:t>
              </a:r>
              <a:endParaRPr lang="en-US" sz="400" dirty="0"/>
            </a:p>
          </p:txBody>
        </p:sp>
      </p:grpSp>
      <p:sp>
        <p:nvSpPr>
          <p:cNvPr id="7" name="Google Shape;1218;p119"/>
          <p:cNvSpPr/>
          <p:nvPr/>
        </p:nvSpPr>
        <p:spPr>
          <a:xfrm>
            <a:off x="5048690" y="4669736"/>
            <a:ext cx="4381094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ouradvancement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.com</a:t>
            </a:r>
            <a:endParaRPr sz="2400" b="0" i="0" u="none" strike="noStrike" cap="none">
              <a:solidFill>
                <a:srgbClr val="0070C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928808"/>
            <a:ext cx="7772400" cy="857250"/>
          </a:xfrm>
        </p:spPr>
        <p:txBody>
          <a:bodyPr>
            <a:noAutofit/>
          </a:bodyPr>
          <a:lstStyle/>
          <a:p>
            <a:r>
              <a:rPr lang="en-IN" sz="9600" b="1" dirty="0" smtClean="0">
                <a:solidFill>
                  <a:srgbClr val="FF0000"/>
                </a:solidFill>
              </a:rPr>
              <a:t>H       M       T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428610"/>
            <a:ext cx="7286676" cy="78581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 smtClean="0">
                <a:latin typeface="Arial Black" pitchFamily="34" charset="0"/>
              </a:rPr>
              <a:t>WHY THIS BUSINESS ?</a:t>
            </a:r>
            <a:endParaRPr lang="en-US" sz="4400" b="1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3286130"/>
            <a:ext cx="2357454" cy="914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 smtClean="0"/>
              <a:t>HEALTH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3571868" y="3286130"/>
            <a:ext cx="2357454" cy="914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 smtClean="0"/>
              <a:t>MONEY</a:t>
            </a:r>
            <a:endParaRPr lang="en-US" sz="4800" b="1" dirty="0"/>
          </a:p>
        </p:txBody>
      </p:sp>
      <p:sp>
        <p:nvSpPr>
          <p:cNvPr id="7" name="Rectangle 6"/>
          <p:cNvSpPr/>
          <p:nvPr/>
        </p:nvSpPr>
        <p:spPr>
          <a:xfrm>
            <a:off x="6357950" y="3286130"/>
            <a:ext cx="2357454" cy="914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 smtClean="0"/>
              <a:t>TIME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14612" y="2071684"/>
            <a:ext cx="785818" cy="78581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00298" y="1928808"/>
            <a:ext cx="1214446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dvancement_global_venture_pvt_l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000246"/>
            <a:ext cx="928694" cy="928694"/>
          </a:xfrm>
          <a:prstGeom prst="rect">
            <a:avLst/>
          </a:prstGeom>
        </p:spPr>
      </p:pic>
      <p:pic>
        <p:nvPicPr>
          <p:cNvPr id="10" name="Picture 9" descr="advancement_global_venture_pvt_lt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15008" y="2214560"/>
            <a:ext cx="114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43108" y="1714494"/>
            <a:ext cx="1928826" cy="1500198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28794" y="1500180"/>
            <a:ext cx="2428892" cy="1928826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43042" y="1285866"/>
            <a:ext cx="3000396" cy="2357454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28728" y="1071552"/>
            <a:ext cx="3500462" cy="2857520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714744" y="2285998"/>
            <a:ext cx="2071702" cy="42862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14942" y="3357568"/>
            <a:ext cx="3286148" cy="78581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/>
              <a:t>WE ARE IN THE PRE-LAUNCHING PHASE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6" grpId="0" animBg="1"/>
      <p:bldP spid="17" grpId="0" animBg="1"/>
      <p:bldP spid="1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7224" y="1714494"/>
            <a:ext cx="857224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IN" sz="2400" b="1" dirty="0" smtClean="0">
                <a:solidFill>
                  <a:srgbClr val="FFFF00"/>
                </a:solidFill>
              </a:rPr>
              <a:t>  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2867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61950">
              <a:lnSpc>
                <a:spcPct val="150000"/>
              </a:lnSpc>
              <a:buClr>
                <a:srgbClr val="9900FF"/>
              </a:buClr>
              <a:buSzPts val="2100"/>
              <a:buFont typeface="Wingdings" pitchFamily="2" charset="2"/>
              <a:buChar char="q"/>
            </a:pPr>
            <a:r>
              <a:rPr lang="en-US" sz="2400" dirty="0" smtClean="0">
                <a:latin typeface="Bahnschrift SemiBold" pitchFamily="34" charset="0"/>
              </a:rPr>
              <a:t>UNIQUE &amp; TOP QUALITY PRODUCTS</a:t>
            </a:r>
          </a:p>
          <a:p>
            <a:pPr marL="457200" lvl="0" indent="-361950">
              <a:lnSpc>
                <a:spcPct val="150000"/>
              </a:lnSpc>
              <a:buClr>
                <a:srgbClr val="9900FF"/>
              </a:buClr>
              <a:buSzPts val="2100"/>
              <a:buFont typeface="Wingdings" pitchFamily="2" charset="2"/>
              <a:buChar char="q"/>
            </a:pPr>
            <a:r>
              <a:rPr lang="en-US" sz="2400" dirty="0" smtClean="0">
                <a:latin typeface="Bahnschrift SemiBold" pitchFamily="34" charset="0"/>
              </a:rPr>
              <a:t>AFFORDABLE PRODUCT THAN ONLINE AND OFFLINE STORES </a:t>
            </a:r>
          </a:p>
          <a:p>
            <a:pPr marL="457200" lvl="0" indent="-361950">
              <a:lnSpc>
                <a:spcPct val="150000"/>
              </a:lnSpc>
              <a:buClr>
                <a:srgbClr val="9900FF"/>
              </a:buClr>
              <a:buSzPts val="2100"/>
              <a:buFont typeface="Wingdings" pitchFamily="2" charset="2"/>
              <a:buChar char="q"/>
            </a:pPr>
            <a:r>
              <a:rPr lang="en-US" sz="2400" dirty="0" smtClean="0">
                <a:latin typeface="Bahnschrift SemiBold" pitchFamily="34" charset="0"/>
              </a:rPr>
              <a:t>ATTRACTIVE INCOME PLAN </a:t>
            </a:r>
          </a:p>
          <a:p>
            <a:pPr marL="457200" lvl="0" indent="-361950">
              <a:lnSpc>
                <a:spcPct val="150000"/>
              </a:lnSpc>
              <a:buClr>
                <a:srgbClr val="9900FF"/>
              </a:buClr>
              <a:buSzPts val="2100"/>
              <a:buFont typeface="Wingdings" pitchFamily="2" charset="2"/>
              <a:buChar char="q"/>
            </a:pPr>
            <a:r>
              <a:rPr lang="en-US" sz="2400" dirty="0" smtClean="0">
                <a:latin typeface="Bahnschrift SemiBold" pitchFamily="34" charset="0"/>
              </a:rPr>
              <a:t>GREAT EDUCATION SYSTEM</a:t>
            </a:r>
          </a:p>
          <a:p>
            <a:pPr marL="457200" lvl="0" indent="-361950">
              <a:lnSpc>
                <a:spcPct val="150000"/>
              </a:lnSpc>
              <a:buClr>
                <a:srgbClr val="9900FF"/>
              </a:buClr>
              <a:buSzPts val="2100"/>
              <a:buFont typeface="Wingdings" pitchFamily="2" charset="2"/>
              <a:buChar char="q"/>
            </a:pPr>
            <a:r>
              <a:rPr lang="en-US" sz="2400" dirty="0" smtClean="0">
                <a:latin typeface="Bahnschrift SemiBold" pitchFamily="34" charset="0"/>
              </a:rPr>
              <a:t>STRONG BUT DOWN TO EARTH MANAGEMENT </a:t>
            </a:r>
          </a:p>
          <a:p>
            <a:pPr marL="457200" lvl="0" indent="-361950">
              <a:lnSpc>
                <a:spcPct val="150000"/>
              </a:lnSpc>
              <a:buClr>
                <a:srgbClr val="9900FF"/>
              </a:buClr>
              <a:buSzPts val="2100"/>
              <a:buFont typeface="Wingdings" pitchFamily="2" charset="2"/>
              <a:buChar char="q"/>
            </a:pPr>
            <a:r>
              <a:rPr lang="en-IN" sz="2400" dirty="0" smtClean="0">
                <a:latin typeface="Bahnschrift SemiBold" pitchFamily="34" charset="0"/>
              </a:rPr>
              <a:t>AWESOME FEATURES</a:t>
            </a:r>
            <a:endParaRPr lang="en-US" sz="1000" dirty="0">
              <a:latin typeface="Bahnschrift Semi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14296"/>
            <a:ext cx="6572264" cy="50006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rgbClr val="002060"/>
                </a:solidFill>
                <a:latin typeface="Arial Black" pitchFamily="34" charset="0"/>
              </a:rPr>
              <a:t>A GOOD DIRECT SELLING COMPANY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dvancement_global_venture_pvt_l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500048"/>
            <a:ext cx="3786214" cy="3786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596" y="3500444"/>
            <a:ext cx="828680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u="sng" dirty="0" smtClean="0">
                <a:solidFill>
                  <a:srgbClr val="002060"/>
                </a:solidFill>
              </a:rPr>
              <a:t>ADVANCEMENT GLOBAL VENTURE PVT. LTD</a:t>
            </a:r>
            <a:r>
              <a:rPr lang="en-IN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dvancement_global_venture_pvt_l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pic>
        <p:nvPicPr>
          <p:cNvPr id="8" name="Picture 7" descr="Screenshot 2024-06-30 1118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14"/>
            <a:ext cx="9144000" cy="337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786050" y="0"/>
            <a:ext cx="3500462" cy="7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MISSION &amp; VISION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6"/>
            <a:ext cx="2734737" cy="341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 descr="C:\Users\9suja\AppData\Local\Packages\Microsoft.Windows.Photos_8wekyb3d8bbwe\TempState\ShareServiceTempFolder\Screenshot 2024-05-28 13125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928676"/>
            <a:ext cx="2928958" cy="3359335"/>
          </a:xfrm>
          <a:prstGeom prst="rect">
            <a:avLst/>
          </a:prstGeom>
          <a:noFill/>
        </p:spPr>
      </p:pic>
      <p:pic>
        <p:nvPicPr>
          <p:cNvPr id="12" name="Picture 10" descr="C:\Users\9suja\AppData\Local\Packages\Microsoft.Windows.Photos_8wekyb3d8bbwe\TempState\ShareServiceTempFolder\Screenshot 2024-05-28 13145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928676"/>
            <a:ext cx="2628739" cy="33575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dvancement_global_venture_pvt_lt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0"/>
            <a:ext cx="1071306" cy="10713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86050" y="0"/>
            <a:ext cx="3500462" cy="7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OUR CERTIFICATES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PP166124_ADVANCEMENT_GLOBAL_VENTURE_PRIVATE_LIMI_240520_135014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4071966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00034" cy="51435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43966" y="0"/>
            <a:ext cx="500034" cy="51435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atsApp Image 2024-07-13 at 01.19.40_8c172c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35460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417</Words>
  <Application>Microsoft Office PowerPoint</Application>
  <PresentationFormat>On-screen Show (16:9)</PresentationFormat>
  <Paragraphs>160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Slide 1</vt:lpstr>
      <vt:lpstr>Slide 2</vt:lpstr>
      <vt:lpstr>H       M       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9suja</dc:creator>
  <cp:lastModifiedBy>9suja</cp:lastModifiedBy>
  <cp:revision>60</cp:revision>
  <dcterms:created xsi:type="dcterms:W3CDTF">2024-05-27T08:47:38Z</dcterms:created>
  <dcterms:modified xsi:type="dcterms:W3CDTF">2024-07-16T07:17:51Z</dcterms:modified>
</cp:coreProperties>
</file>